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 id="2851" r:id="rId906"/>
    <p:sldId id="2854" r:id="rId907"/>
    <p:sldId id="2857" r:id="rId908"/>
    <p:sldId id="2860" r:id="rId909"/>
    <p:sldId id="2863" r:id="rId910"/>
    <p:sldId id="2866" r:id="rId911"/>
    <p:sldId id="2869" r:id="rId912"/>
    <p:sldId id="2872" r:id="rId913"/>
    <p:sldId id="2875" r:id="rId914"/>
    <p:sldId id="2878" r:id="rId915"/>
    <p:sldId id="2881" r:id="rId916"/>
    <p:sldId id="2884" r:id="rId917"/>
    <p:sldId id="2887" r:id="rId918"/>
    <p:sldId id="2890" r:id="rId919"/>
    <p:sldId id="2893" r:id="rId920"/>
    <p:sldId id="2896" r:id="rId921"/>
    <p:sldId id="2899" r:id="rId922"/>
    <p:sldId id="2902" r:id="rId923"/>
    <p:sldId id="2905" r:id="rId924"/>
  </p:sldIdLst>
  <p:sldSz cx="9144000" cy="6858000"/>
  <p:notesSz cx="6858000" cy="9144000"/>
  <p:custDataLst>
    <p:tags r:id="rId9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slide" Target="slides/slide865.xml" /><Relationship Id="rId907" Type="http://schemas.openxmlformats.org/officeDocument/2006/relationships/slide" Target="slides/slide866.xml" /><Relationship Id="rId908" Type="http://schemas.openxmlformats.org/officeDocument/2006/relationships/slide" Target="slides/slide867.xml" /><Relationship Id="rId909" Type="http://schemas.openxmlformats.org/officeDocument/2006/relationships/slide" Target="slides/slide868.xml" /><Relationship Id="rId91" Type="http://schemas.openxmlformats.org/officeDocument/2006/relationships/slide" Target="slides/slide50.xml" /><Relationship Id="rId910" Type="http://schemas.openxmlformats.org/officeDocument/2006/relationships/slide" Target="slides/slide869.xml" /><Relationship Id="rId911" Type="http://schemas.openxmlformats.org/officeDocument/2006/relationships/slide" Target="slides/slide870.xml" /><Relationship Id="rId912" Type="http://schemas.openxmlformats.org/officeDocument/2006/relationships/slide" Target="slides/slide871.xml" /><Relationship Id="rId913" Type="http://schemas.openxmlformats.org/officeDocument/2006/relationships/slide" Target="slides/slide872.xml" /><Relationship Id="rId914" Type="http://schemas.openxmlformats.org/officeDocument/2006/relationships/slide" Target="slides/slide873.xml" /><Relationship Id="rId915" Type="http://schemas.openxmlformats.org/officeDocument/2006/relationships/slide" Target="slides/slide874.xml" /><Relationship Id="rId916" Type="http://schemas.openxmlformats.org/officeDocument/2006/relationships/slide" Target="slides/slide875.xml" /><Relationship Id="rId917" Type="http://schemas.openxmlformats.org/officeDocument/2006/relationships/slide" Target="slides/slide876.xml" /><Relationship Id="rId918" Type="http://schemas.openxmlformats.org/officeDocument/2006/relationships/slide" Target="slides/slide877.xml" /><Relationship Id="rId919" Type="http://schemas.openxmlformats.org/officeDocument/2006/relationships/slide" Target="slides/slide878.xml" /><Relationship Id="rId92" Type="http://schemas.openxmlformats.org/officeDocument/2006/relationships/slide" Target="slides/slide51.xml" /><Relationship Id="rId920" Type="http://schemas.openxmlformats.org/officeDocument/2006/relationships/slide" Target="slides/slide879.xml" /><Relationship Id="rId921" Type="http://schemas.openxmlformats.org/officeDocument/2006/relationships/slide" Target="slides/slide880.xml" /><Relationship Id="rId922" Type="http://schemas.openxmlformats.org/officeDocument/2006/relationships/slide" Target="slides/slide881.xml" /><Relationship Id="rId923" Type="http://schemas.openxmlformats.org/officeDocument/2006/relationships/slide" Target="slides/slide882.xml" /><Relationship Id="rId924" Type="http://schemas.openxmlformats.org/officeDocument/2006/relationships/slide" Target="slides/slide883.xml" /><Relationship Id="rId925" Type="http://schemas.openxmlformats.org/officeDocument/2006/relationships/tags" Target="tags/tag1.xml" /><Relationship Id="rId926" Type="http://schemas.openxmlformats.org/officeDocument/2006/relationships/presProps" Target="presProps.xml" /><Relationship Id="rId927" Type="http://schemas.openxmlformats.org/officeDocument/2006/relationships/viewProps" Target="viewProps.xml" /><Relationship Id="rId928" Type="http://schemas.openxmlformats.org/officeDocument/2006/relationships/theme" Target="theme/theme1.xml" /><Relationship Id="rId929" Type="http://schemas.openxmlformats.org/officeDocument/2006/relationships/tableStyles" Target="tableStyles.xml" /><Relationship Id="rId93" Type="http://schemas.openxmlformats.org/officeDocument/2006/relationships/slide" Target="slides/slide52.xml" /><Relationship Id="rId94" Type="http://schemas.openxmlformats.org/officeDocument/2006/relationships/slide" Target="slides/slide53.xml" /><Relationship Id="rId95" Type="http://schemas.openxmlformats.org/officeDocument/2006/relationships/slide" Target="slides/slide54.xml" /><Relationship Id="rId96" Type="http://schemas.openxmlformats.org/officeDocument/2006/relationships/slide" Target="slides/slide55.xml" /><Relationship Id="rId97" Type="http://schemas.openxmlformats.org/officeDocument/2006/relationships/slide" Target="slides/slide56.xml" /><Relationship Id="rId98" Type="http://schemas.openxmlformats.org/officeDocument/2006/relationships/slide" Target="slides/slide57.xml" /><Relationship Id="rId99" Type="http://schemas.openxmlformats.org/officeDocument/2006/relationships/slide" Target="slides/slide5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28A5FA56-E00E-4861-A2FC-668B6FB2268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78C030A-8ACD-4453-A5FD-29135FB5B69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D872E527-951F-4513-BDBA-F69F86CC11E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C653DDE-2CF8-41A4-9F4A-1A4536D118D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4642A34B-6576-487F-B387-518543F5351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E461BE32-370A-458C-B64F-31CF57285E1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12/9/2019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12/9/2019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12/9/2019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12/9/2019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12/9/2019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6EEBBDE-A078-416C-93AE-673D0A0B1F8E}"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7B04F196-128F-42CB-AB50-E21E9A776625}"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DB4995A9-77B6-4121-9143-1F1CC30BA889}"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7FBC9A4-D8C1-4C56-AA4A-175F5272A130}"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7F4FAD77-6791-4F97-ABD9-2909C82BC54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12/9/2019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7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8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924944"/>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天主聖神</a:t>
            </a:r>
            <a:r>
              <a:rPr lang="en-US" altLang="zh-TW" sz="6000" b="1" smtClean="0">
                <a:ea typeface="Microsoft JhengHei Light" panose="020b0304030504040204"/>
              </a:rPr>
              <a:t>〜</a:t>
            </a:r>
          </a:p>
          <a:p>
            <a:r>
              <a:rPr lang="zh-TW" altLang="en-US" sz="6000" b="1" smtClean="0">
                <a:ea typeface="Microsoft JhengHei Light" panose="020b0304030504040204"/>
              </a:rPr>
              <a:t>真理</a:t>
            </a:r>
            <a:r>
              <a:rPr lang="zh-TW" altLang="en-US" sz="6000" b="1">
                <a:ea typeface="Microsoft JhengHei Light" panose="020b0304030504040204"/>
              </a:rPr>
              <a:t>與護慰之神</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86508" y="209394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-1</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天主聖神也常發出訊息給我們，不知道你們是否都有感應到聖神的</a:t>
            </a:r>
            <a:r>
              <a:rPr lang="zh-TW" altLang="en-US" sz="3600" b="1" smtClean="0"/>
              <a:t>訊號。</a:t>
            </a:r>
            <a:endParaRPr lang="en-US" altLang="zh-TW" sz="3600" b="1" smtClean="0"/>
          </a:p>
          <a:p>
            <a:endParaRPr lang="en-US" altLang="zh-TW" sz="3600" b="1"/>
          </a:p>
          <a:p>
            <a:r>
              <a:rPr lang="zh-TW" altLang="en-US" sz="3600" b="1" smtClean="0"/>
              <a:t>今天</a:t>
            </a:r>
            <a:r>
              <a:rPr lang="zh-TW" altLang="en-US" sz="3600" b="1"/>
              <a:t>我們要來認識愛我們的耶穌，特別為我們準備的導航系統──天主聖神。</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孩子們，你們聽過「幸運數字」（</a:t>
            </a:r>
            <a:r>
              <a:rPr lang="en-US" altLang="zh-TW" sz="3600" b="1"/>
              <a:t>Lucky Number</a:t>
            </a:r>
            <a:r>
              <a:rPr lang="zh-TW" altLang="en-US" sz="3600" b="1"/>
              <a:t>）嗎？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你們有自己的「幸運數字」（</a:t>
            </a:r>
            <a:r>
              <a:rPr lang="en-US" altLang="zh-TW" sz="3600" b="1"/>
              <a:t>Lucky Number</a:t>
            </a:r>
            <a:r>
              <a:rPr lang="zh-TW" altLang="en-US" sz="3600" b="1"/>
              <a:t>）嗎？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你們覺得幸運數字真的會給自己帶來好運嗎</a:t>
            </a:r>
            <a:r>
              <a:rPr lang="zh-TW" altLang="en-US" sz="3600" b="1" smtClean="0"/>
              <a:t>？</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你們的幸運數字曾經給你們帶來什麼好運嗎？</a:t>
            </a:r>
            <a:endParaRPr lang="en-US" altLang="zh-TW" sz="3600" b="1"/>
          </a:p>
        </p:txBody>
      </p:sp>
    </p:spTree>
    <p:extLst>
      <p:ext uri="{BB962C8B-B14F-4D97-AF65-F5344CB8AC3E}">
        <p14:creationId xmlns:p14="http://schemas.microsoft.com/office/powerpoint/2010/main" val="3499389359"/>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耶穌訂立的「七件聖事」，你們已經領受了哪幾件呢？</a:t>
            </a:r>
            <a:endParaRPr lang="en-US" sz="3600" b="1"/>
          </a:p>
        </p:txBody>
      </p:sp>
    </p:spTree>
    <p:extLst>
      <p:ext uri="{BB962C8B-B14F-4D97-AF65-F5344CB8AC3E}">
        <p14:creationId xmlns:p14="http://schemas.microsoft.com/office/powerpoint/2010/main" val="3186065821"/>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記得這「七件聖事」是哪七件嗎？</a:t>
            </a:r>
            <a:endParaRPr lang="en-US" sz="3600" b="1"/>
          </a:p>
        </p:txBody>
      </p:sp>
    </p:spTree>
    <p:extLst>
      <p:ext uri="{BB962C8B-B14F-4D97-AF65-F5344CB8AC3E}">
        <p14:creationId xmlns:p14="http://schemas.microsoft.com/office/powerpoint/2010/main" val="3198075647"/>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為什麼這些歌詞會特別觸動到你呢？</a:t>
            </a:r>
            <a:endParaRPr lang="en-US" sz="3600" b="1"/>
          </a:p>
        </p:txBody>
      </p:sp>
    </p:spTree>
    <p:extLst>
      <p:ext uri="{BB962C8B-B14F-4D97-AF65-F5344CB8AC3E}">
        <p14:creationId xmlns:p14="http://schemas.microsoft.com/office/powerpoint/2010/main" val="530404167"/>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小活動──我記得的聖事</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你們剛剛有提到這「七件聖事」中有一件是「堅振聖事</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我們要特別來介紹「堅振聖事」，看看「堅振聖事」要帶給我們什麼樣的恩典。</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孩子們，耶穌接受天父的派遣來到我們中間，為我們帶來了父的愛與慈悲，也以實際行動醫治了許多病人，吸引數千人跟隨在祂身旁，渴望聽到天國</a:t>
            </a:r>
            <a:r>
              <a:rPr lang="zh-TW" altLang="en-US" sz="3600" b="1" smtClean="0"/>
              <a:t>福音。</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孩子們，耶穌宣講福音時，曾不斷遭遇來自經師和法利塞人的阻撓與挑戰，在受難</a:t>
            </a:r>
            <a:r>
              <a:rPr lang="zh-TW" altLang="en-US" sz="3600" b="1" smtClean="0"/>
              <a:t>前，祂</a:t>
            </a:r>
            <a:r>
              <a:rPr lang="zh-TW" altLang="en-US" sz="3600" b="1"/>
              <a:t>深知宗徒們未來也必將面臨同樣的</a:t>
            </a:r>
            <a:r>
              <a:rPr lang="zh-TW" altLang="en-US" sz="3600" b="1" smtClean="0"/>
              <a:t>困難。</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不過，祂卻遭遇到經師和法利塞人的反對，質疑祂經常違反安息日的規矩、不遵守梅瑟律法，司祭長和長老則控告祂意圖聚眾造反，危害猶太人</a:t>
            </a:r>
            <a:r>
              <a:rPr lang="zh-TW" altLang="en-US" sz="3600" b="1" smtClean="0"/>
              <a:t>安全。</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耶穌知道這些討厭祂的猶太人，一定會千方百計的陷害祂，雖然耶穌能以天主大能彰顯奇蹟制止他們，但這不是耶穌所要建立的天主的</a:t>
            </a:r>
            <a:r>
              <a:rPr lang="zh-TW" altLang="en-US" sz="3600" b="1" smtClean="0">
                <a:latin typeface="新細明體"/>
                <a:ea typeface="新細明體"/>
              </a:rPr>
              <a:t>國。</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06084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在受難前，耶穌知道這些</a:t>
            </a:r>
            <a:r>
              <a:rPr lang="zh-TW" altLang="en-US" sz="3600" b="1" smtClean="0">
                <a:latin typeface="新細明體"/>
                <a:ea typeface="新細明體"/>
              </a:rPr>
              <a:t>猶太人必定</a:t>
            </a:r>
            <a:r>
              <a:rPr lang="zh-TW" altLang="en-US" sz="3600" b="1">
                <a:latin typeface="新細明體"/>
                <a:ea typeface="新細明體"/>
              </a:rPr>
              <a:t>還會以同樣方式迫害自己的宗徒，便特別為他們預備了另一位護慰者──天主聖</a:t>
            </a:r>
            <a:r>
              <a:rPr lang="zh-TW" altLang="en-US" sz="3600" b="1" smtClean="0">
                <a:latin typeface="新細明體"/>
                <a:ea typeface="新細明體"/>
              </a:rPr>
              <a:t>神，</a:t>
            </a:r>
            <a:r>
              <a:rPr lang="zh-TW" altLang="en-US" sz="3600" b="1">
                <a:latin typeface="新細明體"/>
                <a:ea typeface="新細明體"/>
              </a:rPr>
              <a:t>在自己離去後可以陪伴宗徒們，堅定他們的信心。</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這兩段聖言中，在第一段聖言，我們很清楚看到「受天主聖神引導的都是天主的子女」，耶穌為我們預備的聖神，使我們可以和耶穌一樣勇敢、不再恐懼。</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耶穌升天後，宗徒們果然如耶穌所料，一再受到</a:t>
            </a:r>
            <a:r>
              <a:rPr lang="zh-TW" altLang="en-US" sz="3600" b="1" smtClean="0">
                <a:latin typeface="新細明體"/>
                <a:ea typeface="新細明體"/>
              </a:rPr>
              <a:t>迫害，</a:t>
            </a:r>
            <a:r>
              <a:rPr lang="zh-TW" altLang="en-US" sz="3600" b="1">
                <a:latin typeface="新細明體"/>
                <a:ea typeface="新細明體"/>
              </a:rPr>
              <a:t>但都靠著聖神的幫助，依然繼續勇敢的宣講福音，發展</a:t>
            </a:r>
            <a:r>
              <a:rPr lang="zh-TW" altLang="en-US" sz="3600" b="1" smtClean="0">
                <a:latin typeface="新細明體"/>
                <a:ea typeface="新細明體"/>
              </a:rPr>
              <a:t>教會。</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教會在傳承的過程中，迫害雖然從未減少，卻都充滿聖神的帶領與助祐，如同第二段聖言所看到的，聖神以各種神恩，在許多不同人身上發揮了功效。</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宗徒特別提醒眾人「神恩雖有區別，都是同一聖神所賜；職分雖有區別，也是同一的主所賜；功效雖有區別，依然是同一的天主，在一切人身上行一切事」，為的是使我們能和耶穌一樣「一同受苦、也一同受光榮」。</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耶穌為我們訂立的「堅振聖事」，便是為我們預備另一位護慰者，在我們信心軟弱，遇到挑戰時，可以靠著聖神的德能，面對這一切的考驗。</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耶穌勇敢的為我們扛起了十字架，忍受所有苦難，連在十字架上都還是堅強的為我們向父祈求「父啊，寬赦他們吧，因為他們不知道他們做的是什麼</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為了幫助他們能面對這種種艱難的考驗，耶穌特別懇求天父派遣天主聖神來陪伴他們。</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耶穌勇敢的為我們扛起了十字架，忍受所有苦難，連在十字架上都還是堅強的為我們向父祈求「父啊，寬赦他們吧，因為他們不知道他們做的是什麼」</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當我們領受聖神的洗禮時，也將與耶穌一樣，告訴自己「受天主聖神引導的都是天主的子女」，可以跟隨宗徒們的腳步，勇敢的宣講耶穌</a:t>
            </a:r>
            <a:r>
              <a:rPr lang="zh-TW" altLang="en-US" sz="3600" b="1" smtClean="0">
                <a:latin typeface="新細明體"/>
                <a:ea typeface="新細明體"/>
              </a:rPr>
              <a:t>福音。</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已為我們帶來父的愛與慈悲，我們只要遵照耶穌說的話「這是我的命令，你們該彼此相愛，如同我愛了你們一樣</a:t>
            </a:r>
            <a:r>
              <a:rPr lang="zh-TW" altLang="en-US" sz="3600" b="1" smtClean="0">
                <a:latin typeface="新細明體"/>
                <a:ea typeface="新細明體"/>
              </a:rPr>
              <a:t>」，</a:t>
            </a:r>
            <a:r>
              <a:rPr lang="zh-TW" altLang="en-US" sz="3600" b="1">
                <a:latin typeface="新細明體"/>
                <a:ea typeface="新細明體"/>
              </a:rPr>
              <a:t>我們必將在人世間，與耶穌共同建立天主的國。</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耶穌來到我們中間宣講天國福音時，祂做了什麼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耶穌宣講天父的愛與福音時，為什麼會受到許多人的反對？</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耶穌知道那些討厭祂的猶太人千方百計想陷害祂時，祂做了什麼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為什麼耶穌知道猶太人千方百計要陷害祂，卻沒有制止他們？</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耶穌升天後，宗徒們一再受到迫害，為什麼他們還是勇敢宣講福音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為什麼宗徒保祿要說「受天主聖神引導的都是天主的子女」？</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為什麼保祿宗徒要提醒眾人「神恩雖有區別，都是同一聖神所賜」</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耶穌為什麼要為我們訂立「堅振聖事」？</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耶穌為我們訂立的「堅振聖事」，對我們會有什麼幫助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耶穌為什麼要為我們勇敢的承擔起十字架的苦難？</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為我們承擔十字架的苦難</a:t>
            </a:r>
            <a:r>
              <a:rPr lang="zh-TW" altLang="en-US" sz="3600" b="1" smtClean="0">
                <a:latin typeface="新細明體"/>
                <a:ea typeface="新細明體"/>
              </a:rPr>
              <a:t>，是</a:t>
            </a:r>
            <a:r>
              <a:rPr lang="zh-TW" altLang="en-US" sz="3600" b="1">
                <a:latin typeface="新細明體"/>
                <a:ea typeface="新細明體"/>
              </a:rPr>
              <a:t>非常的勇敢還是很不值得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你願意領受聖神洗禮，像宗徒們一樣，勇敢的向世人宣講耶穌福音嗎？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a:latin typeface="+mj-ea"/>
                <a:ea typeface="+mj-ea"/>
              </a:rPr>
              <a:t>-3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耶穌為宗徒們所預備的這另一位護慰者，將時時陪伴他們，堅強他們的信心，也引領他們能夠繼續跟隨耶穌的教導，走在真理的道路上，不致於迷失方向。</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凡受天主聖神引導的，都是天主的子女。</a:t>
            </a:r>
            <a:r>
              <a:rPr lang="en-US" altLang="zh-TW" sz="3600" b="1"/>
              <a:t>』</a:t>
            </a:r>
            <a:r>
              <a:rPr lang="zh-TW" altLang="en-US" sz="3600" b="1"/>
              <a:t>」（羅</a:t>
            </a:r>
            <a:r>
              <a:rPr lang="en-US" altLang="zh-TW" sz="3600" b="1"/>
              <a:t>8,14</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華特的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孩子們，華特面對尼克的挑戰，一點也不慌亂，還鎮定的向他解說自己的信仰，使得尼克也受到影響，開始跟著他上主日學，開心的當天父所愛的孩子。</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生活中，我們可以做些什麼，來幫助自己像華特一樣，堅定的與自己周遭的近人分享信仰？</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a:latin typeface="+mj-ea"/>
              </a:rPr>
              <a:t>-3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天父的孩子，耶穌自己在宣講福音的道路上，曾經遭遇許多艱難的挑戰，為了體恤我們也會有相同的處境，特別為我們訂立了「堅振聖事</a:t>
            </a:r>
            <a:r>
              <a:rPr lang="zh-TW" altLang="en-US" sz="3600" b="1" smtClean="0"/>
              <a:t>」。</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耶穌許諾</a:t>
            </a:r>
            <a:r>
              <a:rPr lang="zh-TW" altLang="en-US" sz="3600" b="1"/>
              <a:t>給我們另一位護慰者──天主聖神，使我們可以藉著祂的德能與助祐，不再心懷恐懼，可以勇敢向世人見證福音，像華特一樣。</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我們要學習耶穌和宗徒們，常跟隨聖神的腳步與帶領，告訴自己「受天主聖神引導的都是天主的子女」，大聲的向近人分享父的愛與慈悲。</a:t>
            </a:r>
            <a:endParaRPr lang="en-US" altLang="zh-TW" sz="3600" b="1"/>
          </a:p>
        </p:txBody>
      </p:sp>
    </p:spTree>
    <p:extLst>
      <p:ext uri="{BB962C8B-B14F-4D97-AF65-F5344CB8AC3E}">
        <p14:creationId xmlns:p14="http://schemas.microsoft.com/office/powerpoint/2010/main" val="1884412188"/>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仁慈的耶穌，謝謝祢這麼愛我們，特別為我們訂立了「堅振聖事」，使我們能獲得聖神的助祐，求祢幫助我們常跟隨祂的帶領，勇敢向近人宣講福音，引領更多人認識祢的愛。以上所求是奉祢的名，阿們</a:t>
            </a:r>
            <a:r>
              <a:rPr lang="zh-TW" altLang="en-US" sz="3600" b="1" smtClean="0"/>
              <a:t>。</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88740" y="3035861"/>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耶穌宗徒為守護</a:t>
            </a:r>
            <a:r>
              <a:rPr lang="zh-TW" altLang="en-US" sz="6000" b="1" smtClean="0">
                <a:ea typeface="Microsoft JhengHei Light" panose="020b0304030504040204"/>
              </a:rPr>
              <a:t>信仰</a:t>
            </a:r>
            <a:endParaRPr lang="en-US" altLang="zh-TW" sz="6000" b="1" smtClean="0">
              <a:ea typeface="Microsoft JhengHei Light" panose="020b0304030504040204"/>
            </a:endParaRPr>
          </a:p>
          <a:p>
            <a:r>
              <a:rPr lang="zh-TW" altLang="en-US" sz="6000" b="1" smtClean="0">
                <a:ea typeface="Microsoft JhengHei Light" panose="020b0304030504040204"/>
              </a:rPr>
              <a:t>一一</a:t>
            </a:r>
            <a:r>
              <a:rPr lang="zh-TW" altLang="en-US" sz="6000" b="1">
                <a:ea typeface="Microsoft JhengHei Light" panose="020b0304030504040204"/>
              </a:rPr>
              <a:t>殉道</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87624" y="2204864"/>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-4</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仁慈的耶穌，感謝讚美祢，祢親自為我們預備了天主聖神，在生活中陪伴我們，堅強我們的信心與勇氣，求祢幫助我們常藉由聖神的帶領，時時與祢同在。以上所求是奉祢的名，阿們。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7,54</a:t>
            </a:r>
            <a:r>
              <a:rPr lang="zh-TW" altLang="en-US" sz="3600" b="1"/>
              <a:t>～</a:t>
            </a:r>
            <a:r>
              <a:rPr lang="en-US" altLang="zh-TW" sz="3600" b="1" smtClean="0"/>
              <a:t>60</a:t>
            </a:r>
          </a:p>
          <a:p>
            <a:pPr algn="ctr"/>
            <a:r>
              <a:rPr lang="en-US" altLang="zh-TW" sz="3600" b="1" smtClean="0"/>
              <a:t>12,1</a:t>
            </a:r>
            <a:r>
              <a:rPr lang="zh-TW" altLang="en-US" sz="3600" b="1"/>
              <a:t>～</a:t>
            </a:r>
            <a:r>
              <a:rPr lang="en-US" altLang="zh-TW" sz="3600" b="1"/>
              <a:t>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2564904"/>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孩子們，很高興又看到你們來上主日學，老師每次看到你們來都特別開心，知道你們這麼愛耶穌，喜歡聽祂的故事和祂說</a:t>
            </a:r>
            <a:r>
              <a:rPr lang="zh-TW" altLang="en-US" sz="3600" b="1" smtClean="0"/>
              <a:t>的話。</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小活動──傳耶穌喜訊</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0486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傳揚耶穌喜訊需要大家一起幫忙，尤其是遇到困難</a:t>
            </a:r>
            <a:r>
              <a:rPr lang="zh-TW" altLang="en-US" sz="3600" b="1" smtClean="0"/>
              <a:t>時。</a:t>
            </a:r>
            <a:endParaRPr lang="en-US" altLang="zh-TW" sz="3600" b="1" smtClean="0"/>
          </a:p>
          <a:p>
            <a:endParaRPr lang="en-US" altLang="zh-TW" sz="3600" b="1"/>
          </a:p>
          <a:p>
            <a:r>
              <a:rPr lang="zh-TW" altLang="en-US" sz="3600" b="1" smtClean="0"/>
              <a:t>今天</a:t>
            </a:r>
            <a:r>
              <a:rPr lang="zh-TW" altLang="en-US" sz="3600" b="1"/>
              <a:t>我們要來看看，宗徒們遇到了哪些困難，天主聖神怎麼幫助他們。</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耶穌在</a:t>
            </a:r>
            <a:r>
              <a:rPr lang="zh-TW" altLang="en-US" sz="3600" b="1"/>
              <a:t>受難前</a:t>
            </a:r>
            <a:r>
              <a:rPr lang="zh-TW" altLang="en-US" sz="3600" b="1" smtClean="0"/>
              <a:t>，知道</a:t>
            </a:r>
            <a:r>
              <a:rPr lang="zh-TW" altLang="en-US" sz="3600" b="1"/>
              <a:t>宗徒們未來必將面臨相同處境，特別懇求天父派遣天主聖神陪伴</a:t>
            </a:r>
            <a:r>
              <a:rPr lang="zh-TW" altLang="en-US" sz="3600" b="1" smtClean="0"/>
              <a:t>他們，</a:t>
            </a:r>
            <a:r>
              <a:rPr lang="zh-TW" altLang="en-US" sz="3600" b="1"/>
              <a:t>引領他們走在真理的道路上，不致於迷失</a:t>
            </a:r>
            <a:r>
              <a:rPr lang="zh-TW" altLang="en-US" sz="3600" b="1" smtClean="0"/>
              <a:t>方向。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耶穌升天後，經師和長老果然四處迫害宗徒，他們都非常</a:t>
            </a:r>
            <a:r>
              <a:rPr lang="zh-TW" altLang="en-US" sz="3600" b="1" smtClean="0"/>
              <a:t>害怕，</a:t>
            </a:r>
            <a:r>
              <a:rPr lang="zh-TW" altLang="en-US" sz="3600" b="1"/>
              <a:t>直到聖神降臨在他們身上後，他們不再害怕，勇敢宣講耶穌喜訊，很多人因此信從耶穌而受洗，但迫害從未</a:t>
            </a:r>
            <a:r>
              <a:rPr lang="zh-TW" altLang="en-US" sz="3600" b="1" smtClean="0"/>
              <a:t>停止。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有位門徒斯德望，充滿聖神恩寵和德能，在眾人中行了很多奇蹟，宗徒特別選立他擔任教會七位執事之一，協助推動教會事務。</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長老看見眾人都喜歡斯德望，先找人和他辯論，卻說不過他，便慫恿人做偽證指控他，還煽動群眾抓住他，解送到議會接受大司祭質問。</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段聖言中</a:t>
            </a:r>
            <a:r>
              <a:rPr lang="zh-TW" altLang="en-US" sz="3600" b="1" smtClean="0">
                <a:latin typeface="新細明體"/>
                <a:ea typeface="新細明體"/>
              </a:rPr>
              <a:t>，耶穌</a:t>
            </a:r>
            <a:r>
              <a:rPr lang="zh-TW" altLang="en-US" sz="3600" b="1">
                <a:latin typeface="新細明體"/>
                <a:ea typeface="新細明體"/>
              </a:rPr>
              <a:t>知道在自己離去後，宗徒們會感到惶恐而不知所措，尤其在面對狡猾、又詭計多端的法利塞人，他們一定會格外辛苦，很容易迷失方向。</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長老對付斯德望的手段和對付耶穌一模一樣，先用辯論意圖抓把柄，無法得逞後再找人做偽證陷害，接著鼓譟群眾抓人，擺明的是要除掉他。</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斯德望當然知道這是長老的計謀，想躲也躲不掉，只能依靠耶穌和聖神，一開始便做好心理準備。</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斯德望虔心祈禱，聖神一直與他同在，眾人看他面對質問時，都充滿「天使的面容」。</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臨死前，斯德望還看見天開了，「看見人子站在天主右邊」。</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斯德望不幸為耶穌殉道，成了教會初期第一位為福音殉道的</a:t>
            </a:r>
            <a:r>
              <a:rPr lang="zh-TW" altLang="en-US" sz="3600" b="1" smtClean="0">
                <a:latin typeface="新細明體"/>
                <a:ea typeface="新細明體"/>
              </a:rPr>
              <a:t>門徒。</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這兩段聖言中，我們很清楚看到初期教會受到非常嚴厲的迫害，不相信耶穌的人絲毫不放過他們，宗徒們只能全心依靠聖神，將生命交在耶穌的手裡，仰望與耶穌「一同受苦，也一同受光榮</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在第二段聖言中為耶穌殉道的，是宗徒中第一位殉道的宗徒雅各伯，他是宗徒中的大雅各伯，若望宗徒的哥哥。</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耶穌升天後，雅各伯充滿聖神熱火，四處宣講福音喜訊，受到猶太人的厭惡，處心積慮要找機會陷害他。</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在一年的巴斯卦節前，可惡的黑落德王阿格黎帕為了博取猶太人歡心，便下令叫人抓來雅各伯，一刀砍死了他。</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耶穌不但為宗徒們預備了將「永遠與他們同在」的護慰者來保護他們，聖神還將「引領他們進入一切真理</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在往後的日子裡，耶穌的宗徒除了若望之外，也都一一殉道</a:t>
            </a:r>
            <a:r>
              <a:rPr lang="zh-TW" altLang="en-US" sz="3600" b="1" smtClean="0">
                <a:latin typeface="新細明體"/>
                <a:ea typeface="新細明體"/>
              </a:rPr>
              <a:t>，伯</a:t>
            </a:r>
            <a:r>
              <a:rPr lang="zh-TW" altLang="en-US" sz="3600" b="1">
                <a:latin typeface="新細明體"/>
                <a:ea typeface="新細明體"/>
              </a:rPr>
              <a:t>多祿被釘時，還自認為不夠資格像老師一樣，特別請求以倒釘十字架的方式，勇敢的為耶穌殉道。</a:t>
            </a:r>
            <a:endParaRPr lang="zh-TW" altLang="en-US" sz="3600" b="1">
              <a:latin typeface="新細明體"/>
              <a:ea typeface="新細明體"/>
            </a:endParaRPr>
          </a:p>
        </p:txBody>
      </p:sp>
    </p:spTree>
    <p:extLst>
      <p:ext uri="{BB962C8B-B14F-4D97-AF65-F5344CB8AC3E}">
        <p14:creationId xmlns:p14="http://schemas.microsoft.com/office/powerpoint/2010/main" val="244892658"/>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教會傳承數千年，除了耶穌宗徒以外，在世界各地為守護信仰而殉道的信徒不計其數。</a:t>
            </a:r>
            <a:endParaRPr lang="zh-TW" altLang="en-US" sz="3600" b="1">
              <a:latin typeface="新細明體"/>
              <a:ea typeface="新細明體"/>
            </a:endParaRPr>
          </a:p>
        </p:txBody>
      </p:sp>
    </p:spTree>
    <p:extLst>
      <p:ext uri="{BB962C8B-B14F-4D97-AF65-F5344CB8AC3E}">
        <p14:creationId xmlns:p14="http://schemas.microsoft.com/office/powerpoint/2010/main" val="661971228"/>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我們也許未必像他們一樣會遭遇如此嚴厲的考驗，但看到這麼多殉道者，為了守護自己的信仰，心甘情願為耶穌付出寶貴的生命，也讓我們更深的體驗到這信仰的寶貴。</a:t>
            </a:r>
            <a:endParaRPr lang="zh-TW" altLang="en-US" sz="3600" b="1">
              <a:latin typeface="新細明體"/>
              <a:ea typeface="新細明體"/>
            </a:endParaRPr>
          </a:p>
        </p:txBody>
      </p:sp>
    </p:spTree>
    <p:extLst>
      <p:ext uri="{BB962C8B-B14F-4D97-AF65-F5344CB8AC3E}">
        <p14:creationId xmlns:p14="http://schemas.microsoft.com/office/powerpoint/2010/main" val="1399235796"/>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原來我們的信仰，是靠著這麼多人付出的鮮血與生命傳承至今，我們何其有幸成為這信仰的收成者，為了更多尚未認識耶穌的人，我們理所當然的也要肩負起傳承耶穌喜訊的使命。</a:t>
            </a:r>
            <a:endParaRPr lang="zh-TW" altLang="en-US" sz="3600" b="1">
              <a:latin typeface="新細明體"/>
              <a:ea typeface="新細明體"/>
            </a:endParaRPr>
          </a:p>
        </p:txBody>
      </p:sp>
    </p:spTree>
    <p:extLst>
      <p:ext uri="{BB962C8B-B14F-4D97-AF65-F5344CB8AC3E}">
        <p14:creationId xmlns:p14="http://schemas.microsoft.com/office/powerpoint/2010/main" val="546109509"/>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耶穌受難前，為什麼要為宗徒特別懇求天父派遣天主聖神陪伴他們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耶穌升天後，為什麼宗徒們會非常害怕四處躲藏？</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當宗徒們非常害怕四處躲藏時，發生了什麼事使他們開始勇敢的宣講福音喜訊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為什麼聖斯德望會成為教會初期第一位為福音殉道的門徒？</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斯德望為宣講福音殉道，這樣是很值得的還是太不值得了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為什麼初期教會受到如此嚴厲的迫害，他們依然勇敢宣講福音？</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為什麼斯德望臨死前還為殺害他的人祈禱「主啊，不要向他們算這罪債」</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為什麼聖雅各伯成了耶穌宗徒中的第一位殉道者？</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雅各</a:t>
            </a:r>
            <a:r>
              <a:rPr lang="zh-TW" altLang="en-US" sz="3600" b="1">
                <a:latin typeface="新細明體"/>
                <a:ea typeface="新細明體"/>
              </a:rPr>
              <a:t>伯要被抓去砍頭時會害怕嗎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為什麼伯多祿要以倒釘十字架的方式為耶穌殉道？</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為什麼教會傳承數千年來，會有不計其數的信徒願意為了守護信仰而殉道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看到這麼多殉道者為守護信仰付出生命，你願意共同肩負起傳承耶穌喜訊的使命嗎？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升天前，耶穌還向他們許下承諾「聖神臨於你們身上時，你們將充滿聖神德能為我作證，直到地極</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a:latin typeface="+mj-ea"/>
                <a:ea typeface="+mj-ea"/>
              </a:rPr>
              <a:t>-4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「聖斯德望說：</a:t>
            </a:r>
            <a:r>
              <a:rPr lang="en-US" altLang="zh-TW" sz="3600" b="1"/>
              <a:t>『</a:t>
            </a:r>
            <a:r>
              <a:rPr lang="zh-TW" altLang="en-US" sz="3600" b="1"/>
              <a:t>看，我看見天開了，並看見人子站在天主的右邊。</a:t>
            </a:r>
            <a:r>
              <a:rPr lang="en-US" altLang="zh-TW" sz="3600" b="1"/>
              <a:t>』</a:t>
            </a:r>
            <a:r>
              <a:rPr lang="zh-TW" altLang="en-US" sz="3600" b="1"/>
              <a:t>」（宗</a:t>
            </a:r>
            <a:r>
              <a:rPr lang="en-US" altLang="zh-TW" sz="3600" b="1"/>
              <a:t>7,56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阿華的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孩子們，阿華由於受到欺負，一度想要放棄自己，還染上酗酒惡習無法自拔，幸好靠著耶穌和聖神的幫助，才重獲新生，並以過來人的經驗為信仰作證。</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生活中，我們可以做些什麼，來幫助自己像阿華一樣，常依靠耶穌與聖神為信仰作證？</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a:latin typeface="+mj-ea"/>
              </a:rPr>
              <a:t>-4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天父的孩子，耶穌已為我們預備了天主聖神，這是祂升天前特別留給我們的禮物，讓我們有聖神的陪伴，遇到困難時不</a:t>
            </a:r>
            <a:r>
              <a:rPr lang="zh-TW" altLang="en-US" sz="3600" b="1" smtClean="0"/>
              <a:t>害怕。</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如同</a:t>
            </a:r>
            <a:r>
              <a:rPr lang="en-US" altLang="zh-TW" sz="3600" b="1"/>
              <a:t>2</a:t>
            </a:r>
            <a:r>
              <a:rPr lang="zh-TW" altLang="en-US" sz="3600" b="1"/>
              <a:t>位殉道聖人一樣，只要全心依靠聖神，多多祈禱，聖神必會保護我們面對挑戰與困難，勇敢為耶穌作證。</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親愛的主耶穌，感謝祢為我們預備了天主聖神，賜給我們許多恩寵，又讓我們看到殉道聖人勇敢為信仰作證的榜樣，求祢幫助我們可以學習他們的典範，常依靠聖神勇敢為祢作證。以上禱告奉祢的名，阿們。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88740" y="3035861"/>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在教難</a:t>
            </a:r>
            <a:r>
              <a:rPr lang="zh-TW" altLang="en-US" sz="6000" b="1" smtClean="0">
                <a:ea typeface="Microsoft JhengHei Light" panose="020b0304030504040204"/>
              </a:rPr>
              <a:t>中</a:t>
            </a:r>
            <a:endParaRPr lang="en-US" altLang="zh-TW" sz="6000" b="1" smtClean="0">
              <a:ea typeface="Microsoft JhengHei Light" panose="020b0304030504040204"/>
            </a:endParaRPr>
          </a:p>
          <a:p>
            <a:r>
              <a:rPr lang="zh-TW" altLang="en-US" sz="6000" b="1" smtClean="0">
                <a:ea typeface="Microsoft JhengHei Light" panose="020b0304030504040204"/>
              </a:rPr>
              <a:t>為主</a:t>
            </a:r>
            <a:r>
              <a:rPr lang="zh-TW" altLang="en-US" sz="6000" b="1">
                <a:ea typeface="Microsoft JhengHei Light" panose="020b0304030504040204"/>
              </a:rPr>
              <a:t>致命的殉道聖人</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87624" y="2204864"/>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-5</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耶穌升天後，聖母陪伴宗徒們以祈禱的心等待聖神來臨，</a:t>
            </a:r>
            <a:r>
              <a:rPr lang="en-US" altLang="zh-TW" sz="3600" b="1">
                <a:latin typeface="新細明體"/>
                <a:ea typeface="新細明體"/>
              </a:rPr>
              <a:t>10</a:t>
            </a:r>
            <a:r>
              <a:rPr lang="zh-TW" altLang="en-US" sz="3600" b="1">
                <a:latin typeface="新細明體"/>
                <a:ea typeface="新細明體"/>
              </a:rPr>
              <a:t>天後</a:t>
            </a:r>
            <a:r>
              <a:rPr lang="zh-TW" altLang="en-US" sz="3600" b="1" smtClean="0">
                <a:latin typeface="新細明體"/>
                <a:ea typeface="新細明體"/>
              </a:rPr>
              <a:t>，聖</a:t>
            </a:r>
            <a:r>
              <a:rPr lang="zh-TW" altLang="en-US" sz="3600" b="1">
                <a:latin typeface="新細明體"/>
                <a:ea typeface="新細明體"/>
              </a:rPr>
              <a:t>神以「火舌」的形像降在宗徒們頭上，他們都開口大聲宣講福音，眾人也受聖神感動信從耶穌而受洗。</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仁慈的耶穌，感謝讚美祢，我們今天在這裡，將此時此刻的自己獻給祢，求祢幫助我們在課堂上，專心聆聽祢的話語，在生活中為祢作證。奉主耶穌的名，阿們。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瑪加伯下</a:t>
            </a:r>
            <a:r>
              <a:rPr lang="en-US" altLang="zh-TW" sz="3600" b="1"/>
              <a:t>7,1</a:t>
            </a:r>
            <a:r>
              <a:rPr lang="zh-TW" altLang="en-US" sz="3600" b="1"/>
              <a:t>～</a:t>
            </a:r>
            <a:r>
              <a:rPr lang="en-US" altLang="zh-TW" sz="3600" b="1"/>
              <a:t>29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256490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孩子們，你們曾經因為和別人意見不同而發生過爭執嗎？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和別人有爭執時，你們會怎麼做呢？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64904"/>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是多聽對方的意見，雙方各讓一步，還是堅定的維護自己的立場，絕不退讓呢？</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如果對方也堅持不肯退讓時，你們會繼續和對方僵持嗎？</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萬一在爭執的過程中，要付出代價時，你們還是會堅持自己的立場嗎？</a:t>
            </a:r>
            <a:endParaRPr lang="en-US" sz="3600" b="1"/>
          </a:p>
        </p:txBody>
      </p:sp>
    </p:spTree>
    <p:extLst>
      <p:ext uri="{BB962C8B-B14F-4D97-AF65-F5344CB8AC3E}">
        <p14:creationId xmlns:p14="http://schemas.microsoft.com/office/powerpoint/2010/main" val="884115266"/>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該堅持立場時，當然需要有所堅持，只是該堅持到什麼樣的程度呢？</a:t>
            </a:r>
            <a:endParaRPr lang="en-US" sz="3600" b="1"/>
          </a:p>
        </p:txBody>
      </p:sp>
    </p:spTree>
    <p:extLst>
      <p:ext uri="{BB962C8B-B14F-4D97-AF65-F5344CB8AC3E}">
        <p14:creationId xmlns:p14="http://schemas.microsoft.com/office/powerpoint/2010/main" val="3587072671"/>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小活動──堅持立場或放下爭執</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宗徒們開始挨家挨戶以耶穌的名祈禱擘餅、醫治病人，雖然還是受到迫害被捕入獄，卻靠著聖神的幫助安然脫險，繼續宣講</a:t>
            </a:r>
            <a:r>
              <a:rPr lang="zh-TW" altLang="en-US" sz="3600" b="1" smtClean="0">
                <a:latin typeface="新細明體"/>
                <a:ea typeface="新細明體"/>
              </a:rPr>
              <a:t>福音。</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a:t>
            </a:r>
            <a:r>
              <a:rPr lang="en-US" altLang="zh-TW" sz="3600" b="1"/>
              <a:t>16</a:t>
            </a:r>
            <a:r>
              <a:rPr lang="zh-TW" altLang="en-US" sz="3600" b="1"/>
              <a:t>世紀時，曾發生一件事，雙方因各有堅持不讓步，導致數千人喪命，你們認為值得嗎</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我們要來看看中華殉道聖人的</a:t>
            </a:r>
            <a:r>
              <a:rPr lang="zh-TW" altLang="en-US" sz="3600" b="1" smtClean="0"/>
              <a:t>故事。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1988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孩子們，教會經過數千年傳承，在</a:t>
            </a:r>
            <a:r>
              <a:rPr lang="en-US" altLang="zh-TW" sz="3600" b="1"/>
              <a:t>13</a:t>
            </a:r>
            <a:r>
              <a:rPr lang="zh-TW" altLang="en-US" sz="3600" b="1"/>
              <a:t>世紀元朝</a:t>
            </a:r>
            <a:r>
              <a:rPr lang="zh-TW" altLang="en-US" sz="3600" b="1" smtClean="0"/>
              <a:t>時第一次</a:t>
            </a:r>
            <a:r>
              <a:rPr lang="zh-TW" altLang="en-US" sz="3600" b="1"/>
              <a:t>傳入中國，之後過了</a:t>
            </a:r>
            <a:r>
              <a:rPr lang="en-US" altLang="zh-TW" sz="3600" b="1"/>
              <a:t>300</a:t>
            </a:r>
            <a:r>
              <a:rPr lang="zh-TW" altLang="en-US" sz="3600" b="1"/>
              <a:t>年至</a:t>
            </a:r>
            <a:r>
              <a:rPr lang="en-US" altLang="zh-TW" sz="3600" b="1"/>
              <a:t>16</a:t>
            </a:r>
            <a:r>
              <a:rPr lang="zh-TW" altLang="en-US" sz="3600" b="1"/>
              <a:t>世紀，利瑪竇神父再次到中國，和當時明朝宰相做朋友，引領他們受洗成了教友，教會才逐漸發展。</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可惜明朝末期，有位黎玉範神父，看到教友拿香祭拜祖先，以為是將祖先當神明祭拜，寫了封「禁祭祖意見書」給羅馬教廷，獲得教宗依諾森十世批准，從此開啟了</a:t>
            </a:r>
            <a:r>
              <a:rPr lang="en-US" altLang="zh-TW" sz="3600" b="1"/>
              <a:t>300</a:t>
            </a:r>
            <a:r>
              <a:rPr lang="zh-TW" altLang="en-US" sz="3600" b="1"/>
              <a:t>年危害教會的「禮儀之爭」。</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教宗頒布「祭祖禁令」後，衛匡國神父趕緊前往羅馬呈上「爭執案意見書」，說明祭祖完全不違背教會信仰，教宗亞歷山大七世看了，便撤銷禁令。</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沒想到，到了清朝，又有閔明我神父，再次向羅馬呈上「中國禮儀爭執案意見書」，再度引爆爭論。</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清朝康熙皇帝對此相當不滿，認為教廷一再干涉，在</a:t>
            </a:r>
            <a:r>
              <a:rPr lang="en-US" altLang="zh-TW" sz="3600" b="1">
                <a:latin typeface="新細明體"/>
                <a:ea typeface="新細明體"/>
              </a:rPr>
              <a:t>1720</a:t>
            </a:r>
            <a:r>
              <a:rPr lang="zh-TW" altLang="en-US" sz="3600" b="1">
                <a:latin typeface="新細明體"/>
                <a:ea typeface="新細明體"/>
              </a:rPr>
              <a:t>年昭告全國：禁止西洋人在中國傳教。</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從此導致數以千計的神父和教友，只因不願捨棄信仰統統被砍頭，這便是「禮儀之爭」引發的百年教難。</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此禁令一直到</a:t>
            </a:r>
            <a:r>
              <a:rPr lang="en-US" altLang="zh-TW" sz="3600" b="1">
                <a:latin typeface="新細明體"/>
                <a:ea typeface="新細明體"/>
              </a:rPr>
              <a:t>20</a:t>
            </a:r>
            <a:r>
              <a:rPr lang="zh-TW" altLang="en-US" sz="3600" b="1">
                <a:latin typeface="新細明體"/>
                <a:ea typeface="新細明體"/>
              </a:rPr>
              <a:t>世紀，經過剛恆毅樞機和雷鳴遠神父的努力，教宗碧岳十二世於</a:t>
            </a:r>
            <a:r>
              <a:rPr lang="en-US" altLang="zh-TW" sz="3600" b="1">
                <a:latin typeface="新細明體"/>
                <a:ea typeface="新細明體"/>
              </a:rPr>
              <a:t>1939</a:t>
            </a:r>
            <a:r>
              <a:rPr lang="zh-TW" altLang="en-US" sz="3600" b="1">
                <a:latin typeface="新細明體"/>
                <a:ea typeface="新細明體"/>
              </a:rPr>
              <a:t>年</a:t>
            </a:r>
            <a:r>
              <a:rPr lang="en-US" altLang="zh-TW" sz="3600" b="1">
                <a:latin typeface="新細明體"/>
                <a:ea typeface="新細明體"/>
              </a:rPr>
              <a:t>12</a:t>
            </a:r>
            <a:r>
              <a:rPr lang="zh-TW" altLang="en-US" sz="3600" b="1">
                <a:latin typeface="新細明體"/>
                <a:ea typeface="新細明體"/>
              </a:rPr>
              <a:t>月</a:t>
            </a:r>
            <a:r>
              <a:rPr lang="en-US" altLang="zh-TW" sz="3600" b="1">
                <a:latin typeface="新細明體"/>
                <a:ea typeface="新細明體"/>
              </a:rPr>
              <a:t>8</a:t>
            </a:r>
            <a:r>
              <a:rPr lang="zh-TW" altLang="en-US" sz="3600" b="1">
                <a:latin typeface="新細明體"/>
                <a:ea typeface="新細明體"/>
              </a:rPr>
              <a:t>日宣布解除，隨後，于斌樞機也首次舉行祭天敬祖大典。</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教宗聖若望</a:t>
            </a:r>
            <a:r>
              <a:rPr lang="en-US" altLang="zh-TW" sz="3600" b="1">
                <a:latin typeface="新細明體"/>
                <a:ea typeface="新細明體"/>
              </a:rPr>
              <a:t>·</a:t>
            </a:r>
            <a:r>
              <a:rPr lang="zh-TW" altLang="en-US" sz="3600" b="1">
                <a:latin typeface="新細明體"/>
                <a:ea typeface="新細明體"/>
              </a:rPr>
              <a:t>保祿二世於</a:t>
            </a:r>
            <a:r>
              <a:rPr lang="en-US" altLang="zh-TW" sz="3600" b="1">
                <a:latin typeface="新細明體"/>
                <a:ea typeface="新細明體"/>
              </a:rPr>
              <a:t>1996</a:t>
            </a:r>
            <a:r>
              <a:rPr lang="zh-TW" altLang="en-US" sz="3600" b="1">
                <a:latin typeface="新細明體"/>
                <a:ea typeface="新細明體"/>
              </a:rPr>
              <a:t>年</a:t>
            </a:r>
            <a:r>
              <a:rPr lang="en-US" altLang="zh-TW" sz="3600" b="1">
                <a:latin typeface="新細明體"/>
                <a:ea typeface="新細明體"/>
              </a:rPr>
              <a:t>6</a:t>
            </a:r>
            <a:r>
              <a:rPr lang="zh-TW" altLang="en-US" sz="3600" b="1">
                <a:latin typeface="新細明體"/>
                <a:ea typeface="新細明體"/>
              </a:rPr>
              <a:t>月</a:t>
            </a:r>
            <a:r>
              <a:rPr lang="en-US" altLang="zh-TW" sz="3600" b="1">
                <a:latin typeface="新細明體"/>
                <a:ea typeface="新細明體"/>
              </a:rPr>
              <a:t>2</a:t>
            </a:r>
            <a:r>
              <a:rPr lang="zh-TW" altLang="en-US" sz="3600" b="1">
                <a:latin typeface="新細明體"/>
                <a:ea typeface="新細明體"/>
              </a:rPr>
              <a:t>日宣聖首位在中國致命殉道的聖董文學神父。</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2001</a:t>
            </a:r>
            <a:r>
              <a:rPr lang="zh-TW" altLang="en-US" sz="3600" b="1">
                <a:latin typeface="新細明體"/>
                <a:ea typeface="新細明體"/>
              </a:rPr>
              <a:t>年時還特別為「禮儀之爭」導致教難事件二次公開向我國人致歉，教宗說：「我對過去這些錯誤深感難過，我感到遺憾，這些過錯令許多人認為羅馬天主教不尊重中國人。」</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宗徒們所經歷的這一切，以及傳承教會數千年來所體驗到的聖神，都一一應驗了舊約先知書早已預許的，聖神將帶給我們的七項神</a:t>
            </a:r>
            <a:r>
              <a:rPr lang="zh-TW" altLang="en-US" sz="3600" b="1" smtClean="0">
                <a:latin typeface="新細明體"/>
                <a:ea typeface="新細明體"/>
              </a:rPr>
              <a:t>恩。</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教會</a:t>
            </a:r>
            <a:r>
              <a:rPr lang="zh-TW" altLang="en-US" sz="3600" b="1">
                <a:latin typeface="新細明體"/>
                <a:ea typeface="新細明體"/>
              </a:rPr>
              <a:t>經過多年努力，搜集上萬筆資料，終於完成</a:t>
            </a:r>
            <a:r>
              <a:rPr lang="en-US" altLang="zh-TW" sz="3600" b="1">
                <a:latin typeface="新細明體"/>
                <a:ea typeface="新細明體"/>
              </a:rPr>
              <a:t>《120</a:t>
            </a:r>
            <a:r>
              <a:rPr lang="zh-TW" altLang="en-US" sz="3600" b="1">
                <a:latin typeface="新細明體"/>
                <a:ea typeface="新細明體"/>
              </a:rPr>
              <a:t>位中華殉道聖人傳記</a:t>
            </a:r>
            <a:r>
              <a:rPr lang="en-US" altLang="zh-TW" sz="3600" b="1" smtClean="0">
                <a:latin typeface="新細明體"/>
                <a:ea typeface="新細明體"/>
              </a:rPr>
              <a:t>》</a:t>
            </a:r>
            <a:r>
              <a:rPr lang="zh-TW" altLang="en-US" sz="3600" b="1">
                <a:latin typeface="新細明體"/>
                <a:ea typeface="新細明體"/>
              </a:rPr>
              <a:t>，教宗聖若望</a:t>
            </a:r>
            <a:r>
              <a:rPr lang="en-US" altLang="zh-TW" sz="3600" b="1">
                <a:latin typeface="新細明體"/>
                <a:ea typeface="新細明體"/>
              </a:rPr>
              <a:t>·</a:t>
            </a:r>
            <a:r>
              <a:rPr lang="zh-TW" altLang="en-US" sz="3600" b="1">
                <a:latin typeface="新細明體"/>
                <a:ea typeface="新細明體"/>
              </a:rPr>
              <a:t>保祿二世在</a:t>
            </a:r>
            <a:r>
              <a:rPr lang="en-US" altLang="zh-TW" sz="3600" b="1">
                <a:latin typeface="新細明體"/>
                <a:ea typeface="新細明體"/>
              </a:rPr>
              <a:t>2000</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a:t>
            </a:r>
            <a:r>
              <a:rPr lang="en-US" altLang="zh-TW" sz="3600" b="1">
                <a:latin typeface="新細明體"/>
                <a:ea typeface="新細明體"/>
              </a:rPr>
              <a:t>1</a:t>
            </a:r>
            <a:r>
              <a:rPr lang="zh-TW" altLang="en-US" sz="3600" b="1">
                <a:latin typeface="新細明體"/>
                <a:ea typeface="新細明體"/>
              </a:rPr>
              <a:t>日，頒布他們為「中華殉道聖人──亦稱中華殉道諸聖」。</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現在，我們一起來聽聽幾位殉道聖人的故事。</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聖白多祿主教</a:t>
            </a:r>
            <a:endParaRPr lang="zh-TW" altLang="en-US" sz="4400" b="1">
              <a:latin typeface="新細明體"/>
              <a:ea typeface="新細明體"/>
            </a:endParaRPr>
          </a:p>
        </p:txBody>
      </p:sp>
    </p:spTree>
    <p:extLst>
      <p:ext uri="{BB962C8B-B14F-4D97-AF65-F5344CB8AC3E}">
        <p14:creationId xmlns:p14="http://schemas.microsoft.com/office/powerpoint/2010/main" val="2792004795"/>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聖趙榮神父</a:t>
            </a:r>
            <a:endParaRPr lang="zh-TW" altLang="en-US" sz="44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聖艾明納修女</a:t>
            </a:r>
            <a:endParaRPr lang="zh-TW" altLang="en-US" sz="4400" b="1">
              <a:latin typeface="新細明體"/>
              <a:ea typeface="新細明體"/>
            </a:endParaRPr>
          </a:p>
        </p:txBody>
      </p:sp>
    </p:spTree>
    <p:extLst>
      <p:ext uri="{BB962C8B-B14F-4D97-AF65-F5344CB8AC3E}">
        <p14:creationId xmlns:p14="http://schemas.microsoft.com/office/powerpoint/2010/main" val="3193028666"/>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聖張大鵬傳道員</a:t>
            </a:r>
            <a:endParaRPr lang="zh-TW" altLang="en-US" sz="4400" b="1">
              <a:latin typeface="新細明體"/>
              <a:ea typeface="新細明體"/>
            </a:endParaRPr>
          </a:p>
        </p:txBody>
      </p:sp>
    </p:spTree>
    <p:extLst>
      <p:ext uri="{BB962C8B-B14F-4D97-AF65-F5344CB8AC3E}">
        <p14:creationId xmlns:p14="http://schemas.microsoft.com/office/powerpoint/2010/main" val="3158293976"/>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聖王王璐琪與聖王天慶母子</a:t>
            </a:r>
            <a:endParaRPr lang="zh-TW" altLang="en-US" sz="4400" b="1">
              <a:latin typeface="新細明體"/>
              <a:ea typeface="新細明體"/>
            </a:endParaRPr>
          </a:p>
        </p:txBody>
      </p:sp>
    </p:spTree>
    <p:extLst>
      <p:ext uri="{BB962C8B-B14F-4D97-AF65-F5344CB8AC3E}">
        <p14:creationId xmlns:p14="http://schemas.microsoft.com/office/powerpoint/2010/main" val="1410672222"/>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latin typeface="新細明體"/>
                <a:ea typeface="新細明體"/>
              </a:rPr>
              <a:t>聖郗柱子</a:t>
            </a:r>
            <a:endParaRPr lang="zh-TW" altLang="en-US" sz="4400" b="1">
              <a:latin typeface="新細明體"/>
              <a:ea typeface="新細明體"/>
            </a:endParaRPr>
          </a:p>
        </p:txBody>
      </p:sp>
    </p:spTree>
    <p:extLst>
      <p:ext uri="{BB962C8B-B14F-4D97-AF65-F5344CB8AC3E}">
        <p14:creationId xmlns:p14="http://schemas.microsoft.com/office/powerpoint/2010/main" val="2905342192"/>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孩子</a:t>
            </a:r>
            <a:r>
              <a:rPr lang="zh-TW" altLang="en-US" sz="3600" b="1">
                <a:latin typeface="新細明體"/>
                <a:ea typeface="新細明體"/>
              </a:rPr>
              <a:t>們</a:t>
            </a:r>
            <a:r>
              <a:rPr lang="zh-TW" altLang="en-US" sz="3600" b="1" smtClean="0">
                <a:latin typeface="新細明體"/>
                <a:ea typeface="新細明體"/>
              </a:rPr>
              <a:t>，還有</a:t>
            </a:r>
            <a:r>
              <a:rPr lang="zh-TW" altLang="en-US" sz="3600" b="1">
                <a:latin typeface="新細明體"/>
                <a:ea typeface="新細明體"/>
              </a:rPr>
              <a:t>許多感人的聖人故事</a:t>
            </a:r>
            <a:r>
              <a:rPr lang="zh-TW" altLang="en-US" sz="3600" b="1" smtClean="0">
                <a:latin typeface="新細明體"/>
                <a:ea typeface="新細明體"/>
              </a:rPr>
              <a:t>，你們</a:t>
            </a:r>
            <a:r>
              <a:rPr lang="zh-TW" altLang="en-US" sz="3600" b="1">
                <a:latin typeface="新細明體"/>
                <a:ea typeface="新細明體"/>
              </a:rPr>
              <a:t>可以閱讀</a:t>
            </a:r>
            <a:r>
              <a:rPr lang="en-US" altLang="zh-TW" sz="3600" b="1">
                <a:latin typeface="新細明體"/>
                <a:ea typeface="新細明體"/>
              </a:rPr>
              <a:t>《</a:t>
            </a:r>
            <a:r>
              <a:rPr lang="zh-TW" altLang="en-US" sz="3600" b="1">
                <a:latin typeface="新細明體"/>
                <a:ea typeface="新細明體"/>
              </a:rPr>
              <a:t>中華殉道聖人傳</a:t>
            </a:r>
            <a:r>
              <a:rPr lang="en-US" altLang="zh-TW" sz="3600" b="1">
                <a:latin typeface="新細明體"/>
                <a:ea typeface="新細明體"/>
              </a:rPr>
              <a:t>》</a:t>
            </a:r>
            <a:r>
              <a:rPr lang="zh-TW" altLang="en-US" sz="3600" b="1">
                <a:latin typeface="新細明體"/>
                <a:ea typeface="新細明體"/>
              </a:rPr>
              <a:t>，或上網搜尋，都可看到他們勇敢為信仰作證的故事。</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是什麼原因引起了我國教會中歷經</a:t>
            </a:r>
            <a:r>
              <a:rPr lang="en-US" altLang="zh-TW" sz="3600" b="1">
                <a:latin typeface="新細明體"/>
                <a:ea typeface="新細明體"/>
              </a:rPr>
              <a:t>300</a:t>
            </a:r>
            <a:r>
              <a:rPr lang="zh-TW" altLang="en-US" sz="3600" b="1">
                <a:latin typeface="新細明體"/>
                <a:ea typeface="新細明體"/>
              </a:rPr>
              <a:t>年的教難</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smtClean="0">
              <a:latin typeface="新細明體"/>
              <a:ea typeface="新細明體"/>
            </a:endParaRPr>
          </a:p>
          <a:p>
            <a:r>
              <a:rPr lang="en-US" altLang="zh-TW" sz="3600" b="1" smtClean="0">
                <a:latin typeface="新細明體"/>
                <a:ea typeface="新細明體"/>
              </a:rPr>
              <a:t>2</a:t>
            </a:r>
            <a:r>
              <a:rPr lang="en-US" altLang="zh-TW" sz="3600" b="1">
                <a:latin typeface="新細明體"/>
                <a:ea typeface="新細明體"/>
              </a:rPr>
              <a:t>.</a:t>
            </a:r>
            <a:r>
              <a:rPr lang="zh-TW" altLang="en-US" sz="3600" b="1">
                <a:latin typeface="新細明體"/>
                <a:ea typeface="新細明體"/>
              </a:rPr>
              <a:t>在我國教會中發生的「禮儀之爭」，主要是在爭論什麼？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．孝</a:t>
            </a:r>
            <a:r>
              <a:rPr lang="zh-TW" altLang="en-US" sz="3600" b="1">
                <a:latin typeface="新細明體"/>
                <a:ea typeface="新細明體"/>
              </a:rPr>
              <a:t>愛之神（</a:t>
            </a:r>
            <a:r>
              <a:rPr lang="en-US" altLang="zh-TW" sz="3600" b="1">
                <a:latin typeface="新細明體"/>
                <a:ea typeface="新細明體"/>
              </a:rPr>
              <a:t>Piety</a:t>
            </a:r>
            <a:r>
              <a:rPr lang="zh-TW" altLang="en-US" sz="3600" b="1">
                <a:latin typeface="新細明體"/>
                <a:ea typeface="新細明體"/>
              </a:rPr>
              <a:t>）──幫助我們以子女般的孺慕之情全心愛天父，在一切事上討祂喜悅，承行祂的聖意。</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拿</a:t>
            </a:r>
            <a:r>
              <a:rPr lang="zh-TW" altLang="en-US" sz="3600" b="1">
                <a:latin typeface="新細明體"/>
                <a:ea typeface="新細明體"/>
              </a:rPr>
              <a:t>香祭祖和耶穌教給我們的信仰有衝突嗎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為什麼「禮儀之爭」會演變成許多神父和教友殉道的教難？</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教宗聖若望</a:t>
            </a:r>
            <a:r>
              <a:rPr lang="en-US" altLang="zh-TW" sz="3600" b="1">
                <a:latin typeface="新細明體"/>
                <a:ea typeface="新細明體"/>
              </a:rPr>
              <a:t>·</a:t>
            </a:r>
            <a:r>
              <a:rPr lang="zh-TW" altLang="en-US" sz="3600" b="1">
                <a:latin typeface="新細明體"/>
                <a:ea typeface="新細明體"/>
              </a:rPr>
              <a:t>保祿二世為什麼要在</a:t>
            </a:r>
            <a:r>
              <a:rPr lang="en-US" altLang="zh-TW" sz="3600" b="1">
                <a:latin typeface="新細明體"/>
                <a:ea typeface="新細明體"/>
              </a:rPr>
              <a:t>2000</a:t>
            </a:r>
            <a:r>
              <a:rPr lang="zh-TW" altLang="en-US" sz="3600" b="1">
                <a:latin typeface="新細明體"/>
                <a:ea typeface="新細明體"/>
              </a:rPr>
              <a:t>年時二度公開向我國人致歉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你覺得這幾個殉道聖人的故事，哪一個最讓你感動？</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這些</a:t>
            </a:r>
            <a:r>
              <a:rPr lang="zh-TW" altLang="en-US" sz="3600" b="1">
                <a:latin typeface="新細明體"/>
                <a:ea typeface="新細明體"/>
              </a:rPr>
              <a:t>殉道聖人寧可被殺、被砍頭，是聰明的還是很笨的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面對生死關頭時，一定要犧牲生命才是偉大的嗎？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這些</a:t>
            </a:r>
            <a:r>
              <a:rPr lang="zh-TW" altLang="en-US" sz="3600" b="1">
                <a:latin typeface="新細明體"/>
                <a:ea typeface="新細明體"/>
              </a:rPr>
              <a:t>偉大的殉道聖人，當他們面對生死關頭時會害怕嗎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是</a:t>
            </a:r>
            <a:r>
              <a:rPr lang="zh-TW" altLang="en-US" sz="3600" b="1">
                <a:latin typeface="新細明體"/>
                <a:ea typeface="新細明體"/>
              </a:rPr>
              <a:t>什麼力量讓這些殉道聖人可以這麼勇敢的為信仰作證？</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除了殉道之外</a:t>
            </a:r>
            <a:r>
              <a:rPr lang="zh-TW" altLang="en-US" sz="3600" b="1" smtClean="0">
                <a:latin typeface="新細明體"/>
                <a:ea typeface="新細明體"/>
              </a:rPr>
              <a:t>，還有</a:t>
            </a:r>
            <a:r>
              <a:rPr lang="zh-TW" altLang="en-US" sz="3600" b="1">
                <a:latin typeface="新細明體"/>
                <a:ea typeface="新細明體"/>
              </a:rPr>
              <a:t>哪些方式也可以為信仰作證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從</a:t>
            </a:r>
            <a:r>
              <a:rPr lang="zh-TW" altLang="en-US" sz="3600" b="1">
                <a:latin typeface="新細明體"/>
                <a:ea typeface="新細明體"/>
              </a:rPr>
              <a:t>這些偉大的殉道聖人故事中，我們可以學到什麼？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「她在一日之內親見七個兒子死去，還能欣然忍受，因為她全心寄望於上主。」（加下</a:t>
            </a:r>
            <a:r>
              <a:rPr lang="en-US" altLang="zh-TW" sz="3600" b="1"/>
              <a:t>7,20</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現在，我們來聽聽本課聖言。</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孩子們，我們也許不需要像中華殉道聖人一樣，付出生命為信仰作證，但我們一定要尊重每個人的信仰，不要去傷害或逼迫別人放棄自己的信仰。</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生活中，我們可以做些什麼，來幫助自己多尊重別人的信仰？</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智慧</a:t>
            </a:r>
            <a:r>
              <a:rPr lang="zh-TW" altLang="en-US" sz="3600" b="1">
                <a:latin typeface="新細明體"/>
                <a:ea typeface="新細明體"/>
              </a:rPr>
              <a:t>之神（</a:t>
            </a:r>
            <a:r>
              <a:rPr lang="en-US" altLang="zh-TW" sz="3600" b="1">
                <a:latin typeface="新細明體"/>
                <a:ea typeface="新細明體"/>
              </a:rPr>
              <a:t>Wisdom</a:t>
            </a:r>
            <a:r>
              <a:rPr lang="zh-TW" altLang="en-US" sz="3600" b="1">
                <a:latin typeface="新細明體"/>
                <a:ea typeface="新細明體"/>
              </a:rPr>
              <a:t>）──幫助我們以天主的眼光觀察世事，欣賞及嚮往天主的美善，和天上的永福，願意按天主的旨意生活。</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天父的孩子，歷經</a:t>
            </a:r>
            <a:r>
              <a:rPr lang="en-US" altLang="zh-TW" sz="3600" b="1"/>
              <a:t>300</a:t>
            </a:r>
            <a:r>
              <a:rPr lang="zh-TW" altLang="en-US" sz="3600" b="1"/>
              <a:t>年的「禮儀之爭」，雖導致可怕的教難，也催生了</a:t>
            </a:r>
            <a:r>
              <a:rPr lang="en-US" altLang="zh-TW" sz="3600" b="1"/>
              <a:t>121</a:t>
            </a:r>
            <a:r>
              <a:rPr lang="zh-TW" altLang="en-US" sz="3600" b="1"/>
              <a:t>位中華殉道聖人的信仰</a:t>
            </a:r>
            <a:r>
              <a:rPr lang="zh-TW" altLang="en-US" sz="3600" b="1" smtClean="0"/>
              <a:t>典範。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這是我們教會的光榮，希望他們的勇敢事蹟，能鼓舞我們常在生活中，堅定的為信仰作證。</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慈愛的主耶穌，祢揀選了中華殉道諸聖勇敢犧牲，為祢的愛作證，也做我們信仰生活的典範，求祢幫助我們也能常效法他們，勇敢宣揚祢的福音。因主耶穌之名禱告，阿們。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136338"/>
            <a:ext cx="8667836"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5400" b="1">
                <a:ea typeface="Microsoft JhengHei Light" panose="020b0304030504040204"/>
              </a:rPr>
              <a:t>3</a:t>
            </a:r>
            <a:r>
              <a:rPr lang="zh-TW" altLang="en-US" sz="5400" b="1">
                <a:ea typeface="Microsoft JhengHei Light" panose="020b0304030504040204"/>
              </a:rPr>
              <a:t>世紀</a:t>
            </a:r>
            <a:endParaRPr lang="en-US" altLang="zh-TW" sz="5400" b="1">
              <a:ea typeface="Microsoft JhengHei Light" panose="020b0304030504040204"/>
            </a:endParaRPr>
          </a:p>
          <a:p>
            <a:r>
              <a:rPr lang="zh-TW" altLang="en-US" sz="5400" b="1">
                <a:ea typeface="Microsoft JhengHei Light" panose="020b0304030504040204"/>
              </a:rPr>
              <a:t>年僅</a:t>
            </a:r>
            <a:r>
              <a:rPr lang="en-US" altLang="zh-TW" sz="5400" b="1">
                <a:ea typeface="Microsoft JhengHei Light" panose="020b0304030504040204"/>
              </a:rPr>
              <a:t>13</a:t>
            </a:r>
            <a:r>
              <a:rPr lang="zh-TW" altLang="en-US" sz="5400" b="1">
                <a:ea typeface="Microsoft JhengHei Light" panose="020b0304030504040204"/>
              </a:rPr>
              <a:t>歲的殉道童貞聖女：聖雅妮</a:t>
            </a:r>
            <a:r>
              <a:rPr lang="zh-TW" altLang="en-US" sz="4800" b="1">
                <a:ea typeface="Microsoft JhengHei Light" panose="020b0304030504040204"/>
              </a:rPr>
              <a:t>（</a:t>
            </a:r>
            <a:r>
              <a:rPr lang="en-US" altLang="zh-TW" sz="4800" b="1">
                <a:ea typeface="Microsoft JhengHei Light" panose="020b0304030504040204"/>
              </a:rPr>
              <a:t>1</a:t>
            </a:r>
            <a:r>
              <a:rPr lang="zh-TW" altLang="en-US" sz="4800" b="1">
                <a:ea typeface="Microsoft JhengHei Light" panose="020b0304030504040204"/>
              </a:rPr>
              <a:t>月</a:t>
            </a:r>
            <a:r>
              <a:rPr lang="en-US" altLang="zh-TW" sz="4800" b="1">
                <a:ea typeface="Microsoft JhengHei Light" panose="020b0304030504040204"/>
              </a:rPr>
              <a:t>21</a:t>
            </a:r>
            <a:r>
              <a:rPr lang="zh-TW" altLang="en-US" sz="4800" b="1">
                <a:ea typeface="Microsoft JhengHei Light" panose="020b0304030504040204"/>
              </a:rPr>
              <a:t>日）</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621538" y="130534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-6</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最愛我們的天主聖三，感謝祢和我們一起上課，懇求聖神賜給我們智慧，明瞭耶穌所教導的，幫助我們在生活中光榮聖父的名。以上祈求是奉天主聖三之名，阿們。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馬爾谷福音</a:t>
            </a:r>
            <a:r>
              <a:rPr lang="en-US" altLang="zh-TW" sz="3600" b="1"/>
              <a:t>10,13</a:t>
            </a:r>
            <a:r>
              <a:rPr lang="zh-TW" altLang="en-US" sz="3600" b="1"/>
              <a:t>～</a:t>
            </a:r>
            <a:r>
              <a:rPr lang="en-US" altLang="zh-TW" sz="3600" b="1"/>
              <a:t>16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孩子們，你們覺得現在的生活幸福嗎？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會覺得生活中有好多煩惱、不夠快樂嗎？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聰敏</a:t>
            </a:r>
            <a:r>
              <a:rPr lang="zh-TW" altLang="en-US" sz="3600" b="1">
                <a:latin typeface="新細明體"/>
                <a:ea typeface="新細明體"/>
              </a:rPr>
              <a:t>之神（</a:t>
            </a:r>
            <a:r>
              <a:rPr lang="en-US" altLang="zh-TW" sz="3600" b="1">
                <a:latin typeface="新細明體"/>
                <a:ea typeface="新細明體"/>
              </a:rPr>
              <a:t>Understanding</a:t>
            </a:r>
            <a:r>
              <a:rPr lang="zh-TW" altLang="en-US" sz="3600" b="1">
                <a:latin typeface="新細明體"/>
                <a:ea typeface="新細明體"/>
              </a:rPr>
              <a:t>）──幫助我們看清通往天主啟示真理的意義，願意深入瞭解聖經的意涵及教會的教導。</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你們有聽過「五歲童工」、「七歲新娘」嗎？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你們覺得這些孩童會幸福嗎？</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小活動──兒童需要保護</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在初期教會，有位女孩也曾經為了不願意嫁人受到嚴厲的迫害。</a:t>
            </a:r>
            <a:endParaRPr lang="en-US" altLang="zh-TW" sz="3600" b="1"/>
          </a:p>
          <a:p>
            <a:endParaRPr lang="en-US" altLang="zh-TW" sz="3600" b="1"/>
          </a:p>
          <a:p>
            <a:r>
              <a:rPr lang="zh-TW" altLang="en-US" sz="3600" b="1"/>
              <a:t>今天我們要看看聖雅妮的故事。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孩子們，初期教會在發展時，討厭耶穌的猶太人長老和經師，為了阻止教會發展和宗徒們宣講福音，不斷利用各種權勢迫害宗徒和教會。</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雖然陸續有宗徒為主殉道，但靠著聖神的帶領和助祐，耶穌福音依然四處傳播，也從耶穌誕生的東方，傳到了西方世界的羅馬，正如同耶穌託付給宗徒的使命「你們要去使萬民成為門徒」。</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第三世紀末期西元</a:t>
            </a:r>
            <a:r>
              <a:rPr lang="en-US" altLang="zh-TW" sz="3600" b="1">
                <a:latin typeface="新細明體"/>
                <a:ea typeface="新細明體"/>
              </a:rPr>
              <a:t>291</a:t>
            </a:r>
            <a:r>
              <a:rPr lang="zh-TW" altLang="en-US" sz="3600" b="1">
                <a:latin typeface="新細明體"/>
                <a:ea typeface="新細明體"/>
              </a:rPr>
              <a:t>年，耶穌的福音已傳到羅馬，有位羅馬貴族的後裔雅妮（</a:t>
            </a:r>
            <a:r>
              <a:rPr lang="en-US" altLang="zh-TW" sz="3600" b="1">
                <a:latin typeface="新細明體"/>
                <a:ea typeface="新細明體"/>
              </a:rPr>
              <a:t>Agnes</a:t>
            </a:r>
            <a:r>
              <a:rPr lang="zh-TW" altLang="en-US" sz="3600" b="1">
                <a:latin typeface="新細明體"/>
                <a:ea typeface="新細明體"/>
              </a:rPr>
              <a:t>也翻譯為依搦斯）誕生了。</a:t>
            </a:r>
            <a:endParaRPr lang="en-US" altLang="zh-TW"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雅妮雖出生貴族，卻從小熱愛耶穌，年紀輕輕便跟天主許了個願，她的願望是：她要一輩子只愛耶穌一人，終身不嫁。</a:t>
            </a:r>
          </a:p>
        </p:txBody>
      </p:sp>
    </p:spTree>
    <p:extLst>
      <p:ext uri="{BB962C8B-B14F-4D97-AF65-F5344CB8AC3E}">
        <p14:creationId xmlns:p14="http://schemas.microsoft.com/office/powerpoint/2010/main" val="2271235622"/>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可是，雅妮長得太漂亮了，又是貴族，很多人都想娶她為妻，好藉此攀上貴族成為權貴，但雅妮都對他們說：「耶穌是我唯一的夫君，我一輩子只愛耶穌一人。」</a:t>
            </a:r>
          </a:p>
        </p:txBody>
      </p:sp>
    </p:spTree>
    <p:extLst>
      <p:ext uri="{BB962C8B-B14F-4D97-AF65-F5344CB8AC3E}">
        <p14:creationId xmlns:p14="http://schemas.microsoft.com/office/powerpoint/2010/main" val="1093299947"/>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有位羅馬長官的的兒子，特別喜歡雅妮，決心娶她為妻，一再用豐厚的禮物做條件，試圖說服雅妮嫁給他，但都遭到拒絕。</a:t>
            </a:r>
          </a:p>
        </p:txBody>
      </p:sp>
    </p:spTree>
    <p:extLst>
      <p:ext uri="{BB962C8B-B14F-4D97-AF65-F5344CB8AC3E}">
        <p14:creationId xmlns:p14="http://schemas.microsoft.com/office/powerpoint/2010/main" val="388736874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明達</a:t>
            </a:r>
            <a:r>
              <a:rPr lang="zh-TW" altLang="en-US" sz="3600" b="1">
                <a:latin typeface="新細明體"/>
                <a:ea typeface="新細明體"/>
              </a:rPr>
              <a:t>之神（</a:t>
            </a:r>
            <a:r>
              <a:rPr lang="en-US" altLang="zh-TW" sz="3600" b="1" err="1">
                <a:latin typeface="新細明體"/>
                <a:ea typeface="新細明體"/>
              </a:rPr>
              <a:t>Kowledge</a:t>
            </a:r>
            <a:r>
              <a:rPr lang="zh-TW" altLang="en-US" sz="3600" b="1">
                <a:latin typeface="新細明體"/>
                <a:ea typeface="新細明體"/>
              </a:rPr>
              <a:t>）──幫助我們確切理解天主啟示的真理，認清天主創世造人的目的，認清我和天主、我和世界、我和近人的關係。</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沒想到，這男子三番兩次被拒絕竟惱羞成怒，一氣之下跑去官府控告雅妮是基督徒，當時的社會是禁止人民信仰天主教，信從耶穌的人會受到迫害，雅妮因此被捕入獄。</a:t>
            </a:r>
          </a:p>
        </p:txBody>
      </p:sp>
    </p:spTree>
    <p:extLst>
      <p:ext uri="{BB962C8B-B14F-4D97-AF65-F5344CB8AC3E}">
        <p14:creationId xmlns:p14="http://schemas.microsoft.com/office/powerpoint/2010/main" val="3130957352"/>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獄中長官見雅妮年紀還小，先以威脅利誘的方式慫恿雅妮，告訴她只要願意背棄耶穌，不但可免去刑罰，還可獲得很多珍貴禮物。</a:t>
            </a:r>
          </a:p>
        </p:txBody>
      </p:sp>
    </p:spTree>
    <p:extLst>
      <p:ext uri="{BB962C8B-B14F-4D97-AF65-F5344CB8AC3E}">
        <p14:creationId xmlns:p14="http://schemas.microsoft.com/office/powerpoint/2010/main" val="883102621"/>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雅妮面對這些威脅利誘，完全不看在眼裡，意志更是堅定，長官只好叫人將她綑綁示眾，藉此恐嚇她，看她是否會改變心意。</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沒想到，雅妮依然無動於衷，圍觀民眾看到雅妮受到如此殘忍對待，都不忍心的為她哭泣。</a:t>
            </a:r>
          </a:p>
        </p:txBody>
      </p:sp>
    </p:spTree>
    <p:extLst>
      <p:ext uri="{BB962C8B-B14F-4D97-AF65-F5344CB8AC3E}">
        <p14:creationId xmlns:p14="http://schemas.microsoft.com/office/powerpoint/2010/main" val="502377102"/>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雅妮卻有如即將要出嫁的新娘一樣喜樂說：「若取悅你們，我就冒犯了我的淨配，耶穌已經選我在先，所以祂應擁有我，祂會以恩寵與美德妝飾我的靈魂，我只屬於這位天使們所服事的天主。」</a:t>
            </a:r>
          </a:p>
        </p:txBody>
      </p:sp>
    </p:spTree>
    <p:extLst>
      <p:ext uri="{BB962C8B-B14F-4D97-AF65-F5344CB8AC3E}">
        <p14:creationId xmlns:p14="http://schemas.microsoft.com/office/powerpoint/2010/main" val="1966929242"/>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長官看到雅妮如此勇敢，更是對她不客氣，便找了人來對她花言巧語，意圖誘拐她變心。</a:t>
            </a:r>
          </a:p>
        </p:txBody>
      </p:sp>
    </p:spTree>
    <p:extLst>
      <p:ext uri="{BB962C8B-B14F-4D97-AF65-F5344CB8AC3E}">
        <p14:creationId xmlns:p14="http://schemas.microsoft.com/office/powerpoint/2010/main" val="1334143897"/>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當這男子進到牢裡，帶著情慾的眼光誘惑雅妮時，竟然瞬間雙目失明，雅妮非常同情他的遭遇，趕緊為他祈禱，才恢復視力。</a:t>
            </a:r>
          </a:p>
        </p:txBody>
      </p:sp>
    </p:spTree>
    <p:extLst>
      <p:ext uri="{BB962C8B-B14F-4D97-AF65-F5344CB8AC3E}">
        <p14:creationId xmlns:p14="http://schemas.microsoft.com/office/powerpoint/2010/main" val="819479534"/>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長官看了決心出狠招，當時羅馬法律並不允許處決童貞女，長官便叫人進牢裡準備直接羞辱她，同樣的，被派去的人還沒接近雅妮眼睛馬上失明，什麼也做不了，聖神的德能再一次的保護了雅妮的貞潔。</a:t>
            </a:r>
          </a:p>
        </p:txBody>
      </p:sp>
    </p:spTree>
    <p:extLst>
      <p:ext uri="{BB962C8B-B14F-4D97-AF65-F5344CB8AC3E}">
        <p14:creationId xmlns:p14="http://schemas.microsoft.com/office/powerpoint/2010/main" val="2221328847"/>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長官非常懊惱，不明白為何三番兩次都沒輒，又氣不過，便命令士兵將雅妮拉到外頭，準備以火刑處死她，奇怪的是，木柴卻怎麼也點不著。</a:t>
            </a:r>
          </a:p>
        </p:txBody>
      </p:sp>
    </p:spTree>
    <p:extLst>
      <p:ext uri="{BB962C8B-B14F-4D97-AF65-F5344CB8AC3E}">
        <p14:creationId xmlns:p14="http://schemas.microsoft.com/office/powerpoint/2010/main" val="1026660449"/>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長官極為無奈，便命令士兵直接砍了雅妮，她為耶穌殉道時才</a:t>
            </a:r>
            <a:r>
              <a:rPr lang="en-US" altLang="zh-TW" sz="3600" b="1">
                <a:latin typeface="新細明體"/>
                <a:ea typeface="新細明體"/>
              </a:rPr>
              <a:t>13</a:t>
            </a:r>
            <a:r>
              <a:rPr lang="zh-TW" altLang="en-US" sz="3600" b="1">
                <a:latin typeface="新細明體"/>
                <a:ea typeface="新細明體"/>
              </a:rPr>
              <a:t>歲。</a:t>
            </a:r>
          </a:p>
        </p:txBody>
      </p:sp>
    </p:spTree>
    <p:extLst>
      <p:ext uri="{BB962C8B-B14F-4D97-AF65-F5344CB8AC3E}">
        <p14:creationId xmlns:p14="http://schemas.microsoft.com/office/powerpoint/2010/main" val="417847289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超</a:t>
            </a:r>
            <a:r>
              <a:rPr lang="zh-TW" altLang="en-US" sz="3600" b="1">
                <a:latin typeface="新細明體"/>
                <a:ea typeface="新細明體"/>
              </a:rPr>
              <a:t>見之神（</a:t>
            </a:r>
            <a:r>
              <a:rPr lang="en-US" altLang="zh-TW" sz="3600" b="1">
                <a:latin typeface="新細明體"/>
                <a:ea typeface="新細明體"/>
              </a:rPr>
              <a:t>Counsel</a:t>
            </a:r>
            <a:r>
              <a:rPr lang="zh-TW" altLang="en-US" sz="3600" b="1">
                <a:latin typeface="新細明體"/>
                <a:ea typeface="新細明體"/>
              </a:rPr>
              <a:t>）──賜給我們天上的智慧明辨是非善惡，用超性的見解決定事情，堅定的做當做的事。</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雅妮殉道後被葬在羅馬附近的地下墓穴，直到君士坦丁大帝的女兒宣布天主教為羅馬國教後，才為聖女蓋了座教堂，特別尊敬她。</a:t>
            </a:r>
          </a:p>
        </p:txBody>
      </p:sp>
    </p:spTree>
    <p:extLst>
      <p:ext uri="{BB962C8B-B14F-4D97-AF65-F5344CB8AC3E}">
        <p14:creationId xmlns:p14="http://schemas.microsoft.com/office/powerpoint/2010/main" val="3481235169"/>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教會也宣布聖雅妮是貞潔、園丁、小女孩、訂婚男女、遭玷汙者與童貞女的主保聖人，也訂下每年的</a:t>
            </a:r>
            <a:r>
              <a:rPr lang="en-US" altLang="zh-TW" sz="3600" b="1">
                <a:latin typeface="新細明體"/>
                <a:ea typeface="新細明體"/>
              </a:rPr>
              <a:t>1</a:t>
            </a:r>
            <a:r>
              <a:rPr lang="zh-TW" altLang="en-US" sz="3600" b="1">
                <a:latin typeface="新細明體"/>
                <a:ea typeface="新細明體"/>
              </a:rPr>
              <a:t>月</a:t>
            </a:r>
            <a:r>
              <a:rPr lang="en-US" altLang="zh-TW" sz="3600" b="1">
                <a:latin typeface="新細明體"/>
                <a:ea typeface="新細明體"/>
              </a:rPr>
              <a:t>21</a:t>
            </a:r>
            <a:r>
              <a:rPr lang="zh-TW" altLang="en-US" sz="3600" b="1">
                <a:latin typeface="新細明體"/>
                <a:ea typeface="新細明體"/>
              </a:rPr>
              <a:t>日是聖女雅妮的慶日。</a:t>
            </a:r>
          </a:p>
        </p:txBody>
      </p:sp>
    </p:spTree>
    <p:extLst>
      <p:ext uri="{BB962C8B-B14F-4D97-AF65-F5344CB8AC3E}">
        <p14:creationId xmlns:p14="http://schemas.microsoft.com/office/powerpoint/2010/main" val="3626074512"/>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初期教會在發展時，為什麼宗徒和教會都不斷受到迫害？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為什麼初期教會不斷受到迫害，耶穌福音還是從東方傳到了西方？</a:t>
            </a:r>
          </a:p>
        </p:txBody>
      </p:sp>
    </p:spTree>
    <p:extLst>
      <p:ext uri="{BB962C8B-B14F-4D97-AF65-F5344CB8AC3E}">
        <p14:creationId xmlns:p14="http://schemas.microsoft.com/office/powerpoint/2010/main" val="2058834310"/>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當福音傳到羅馬時，為什麼羅馬貴族後裔雅妮會這麼熱愛耶穌？</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雅妮年紀輕輕便跟天主許了個願，她的願望是什麼？</a:t>
            </a:r>
          </a:p>
        </p:txBody>
      </p:sp>
    </p:spTree>
    <p:extLst>
      <p:ext uri="{BB962C8B-B14F-4D97-AF65-F5344CB8AC3E}">
        <p14:creationId xmlns:p14="http://schemas.microsoft.com/office/powerpoint/2010/main" val="3367094419"/>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雅妮跟天主許下的願望，是太天真了還是她太愛耶穌？</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為什麼聖雅妮不想嫁人，卻一直有人想要娶她？</a:t>
            </a:r>
          </a:p>
        </p:txBody>
      </p:sp>
    </p:spTree>
    <p:extLst>
      <p:ext uri="{BB962C8B-B14F-4D97-AF65-F5344CB8AC3E}">
        <p14:creationId xmlns:p14="http://schemas.microsoft.com/office/powerpoint/2010/main" val="2265820408"/>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聖雅妮為了堅守她跟耶穌的願望，她受了哪些苦？</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為什麼羅馬長官三番兩次迫害聖雅妮背棄耶穌，她死都不肯？</a:t>
            </a:r>
          </a:p>
        </p:txBody>
      </p:sp>
    </p:spTree>
    <p:extLst>
      <p:ext uri="{BB962C8B-B14F-4D97-AF65-F5344CB8AC3E}">
        <p14:creationId xmlns:p14="http://schemas.microsoft.com/office/powerpoint/2010/main" val="4140033755"/>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為什麼羅馬長官三番兩次想羞辱聖雅妮都無法得逞？</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聖雅妮為耶穌所受的這些苦，是很值得的還是很不值得？</a:t>
            </a:r>
          </a:p>
        </p:txBody>
      </p:sp>
    </p:spTree>
    <p:extLst>
      <p:ext uri="{BB962C8B-B14F-4D97-AF65-F5344CB8AC3E}">
        <p14:creationId xmlns:p14="http://schemas.microsoft.com/office/powerpoint/2010/main" val="1678982790"/>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從聖雅妮的故事，我們可以學到些什麼？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為什麼教會要宣布聖雅妮是貞潔、小女孩、遭玷汙者與童貞女的主保聖人？</a:t>
            </a:r>
          </a:p>
        </p:txBody>
      </p:sp>
    </p:spTree>
    <p:extLst>
      <p:ext uri="{BB962C8B-B14F-4D97-AF65-F5344CB8AC3E}">
        <p14:creationId xmlns:p14="http://schemas.microsoft.com/office/powerpoint/2010/main" val="1787880651"/>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上</a:t>
            </a:r>
            <a:r>
              <a:rPr lang="en-US" altLang="zh-TW" sz="3600" b="1">
                <a:latin typeface="+mj-ea"/>
                <a:ea typeface="+mj-ea"/>
              </a:rPr>
              <a:t>-6</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誰若不像小孩子一樣接受天主的國，決不能進去！</a:t>
            </a:r>
            <a:r>
              <a:rPr lang="en-US" altLang="zh-TW" sz="3600" b="1"/>
              <a:t>』</a:t>
            </a:r>
            <a:r>
              <a:rPr lang="zh-TW" altLang="en-US" sz="3600" b="1"/>
              <a:t>」</a:t>
            </a:r>
            <a:endParaRPr lang="en-US" altLang="zh-TW" sz="3600" b="1"/>
          </a:p>
          <a:p>
            <a:r>
              <a:rPr lang="zh-TW" altLang="en-US" sz="3600" b="1"/>
              <a:t>（谷</a:t>
            </a:r>
            <a:r>
              <a:rPr lang="en-US" altLang="zh-TW" sz="3600" b="1"/>
              <a:t>10,15</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剛毅</a:t>
            </a:r>
            <a:r>
              <a:rPr lang="zh-TW" altLang="en-US" sz="3600" b="1">
                <a:latin typeface="新細明體"/>
                <a:ea typeface="新細明體"/>
              </a:rPr>
              <a:t>之神（</a:t>
            </a:r>
            <a:r>
              <a:rPr lang="en-US" altLang="zh-TW" sz="3600" b="1">
                <a:latin typeface="新細明體"/>
                <a:ea typeface="新細明體"/>
              </a:rPr>
              <a:t>Fortitude</a:t>
            </a:r>
            <a:r>
              <a:rPr lang="zh-TW" altLang="en-US" sz="3600" b="1">
                <a:latin typeface="新細明體"/>
                <a:ea typeface="新細明體"/>
              </a:rPr>
              <a:t>）──幫助我們有勇氣和毅力面對種種困難和痛苦，無懼信仰的挑戰，克服罪惡誘惑，勇敢為信仰作證。</a:t>
            </a:r>
            <a:endParaRPr lang="zh-TW" altLang="en-US" sz="3600" b="1">
              <a:latin typeface="新細明體"/>
              <a:ea typeface="新細明體"/>
            </a:endParaRPr>
          </a:p>
        </p:txBody>
      </p:sp>
    </p:spTree>
    <p:extLst>
      <p:ext uri="{BB962C8B-B14F-4D97-AF65-F5344CB8AC3E}">
        <p14:creationId xmlns:p14="http://schemas.microsoft.com/office/powerpoint/2010/main" val="646006432"/>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湯姆的故事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孩子們，湯姆不因為自己年紀小就害怕，反而勇敢的在第一時間向老師報告，順利的阻擋了討債集團綁走哈利，他的機智和勇敢，也再一次為自己的信仰做了最好的見證。</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在生活中，我們可以做些什麼，來幫助自己像湯姆一樣，在同學有需要時勇於伸出援手？</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上</a:t>
            </a:r>
            <a:r>
              <a:rPr lang="en-US" altLang="zh-TW" sz="3600" b="1">
                <a:latin typeface="+mj-ea"/>
              </a:rPr>
              <a:t>-6</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天父的孩子，今天我們從聖雅妮和湯姆的故事中，看到耶穌最喜歡小孩了，也喜歡小孩親近祂，祂也會保護我們。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聖雅妮從小愛耶穌，耶穌便保護她不受到羞辱，湯姆也愛耶穌，耶穌也賜給他機智和勇敢救了同學。我們年紀雖小，但只要我們全心依靠耶穌，祂一定會時時陪伴我們、保護我們。</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親愛的天主聖三，感謝祢今天讓我們看到聖雅妮和湯姆的故事，知道即使年紀小，一樣有機會為主做見證，求祢賜給我們力量，遇到困難時可以依靠祢，戰勝一切艱難。以上所求是靠至聖天主聖三之名，阿們。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924944"/>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600" b="1">
                <a:ea typeface="Microsoft JhengHei Light" panose="020b0304030504040204"/>
              </a:rPr>
              <a:t>3</a:t>
            </a:r>
            <a:r>
              <a:rPr lang="zh-TW" altLang="en-US" sz="6600" b="1">
                <a:ea typeface="Microsoft JhengHei Light" panose="020b0304030504040204"/>
              </a:rPr>
              <a:t>世紀的殉道主僕～</a:t>
            </a:r>
            <a:endParaRPr lang="en-US" altLang="zh-TW" sz="6600" b="1">
              <a:ea typeface="Microsoft JhengHei Light" panose="020b0304030504040204"/>
            </a:endParaRPr>
          </a:p>
          <a:p>
            <a:r>
              <a:rPr lang="zh-TW" altLang="en-US" sz="6600" b="1">
                <a:ea typeface="Microsoft JhengHei Light" panose="020b0304030504040204"/>
              </a:rPr>
              <a:t>聖蓓蓓及聖芬莉</a:t>
            </a:r>
            <a:endParaRPr lang="en-US" altLang="zh-TW" sz="6600" b="1">
              <a:ea typeface="Microsoft JhengHei Light" panose="020b0304030504040204"/>
            </a:endParaRPr>
          </a:p>
          <a:p>
            <a:r>
              <a:rPr lang="zh-TW" altLang="en-US" sz="6000" b="1">
                <a:ea typeface="Microsoft JhengHei Light" panose="020b0304030504040204"/>
              </a:rPr>
              <a:t>（</a:t>
            </a:r>
            <a:r>
              <a:rPr lang="en-US" altLang="zh-TW" sz="6000" b="1">
                <a:ea typeface="Microsoft JhengHei Light" panose="020b0304030504040204"/>
              </a:rPr>
              <a:t>3</a:t>
            </a:r>
            <a:r>
              <a:rPr lang="zh-TW" altLang="en-US" sz="6000" b="1">
                <a:ea typeface="Microsoft JhengHei Light" panose="020b0304030504040204"/>
              </a:rPr>
              <a:t>月</a:t>
            </a:r>
            <a:r>
              <a:rPr lang="en-US" altLang="zh-TW" sz="6000" b="1">
                <a:ea typeface="Microsoft JhengHei Light" panose="020b0304030504040204"/>
              </a:rPr>
              <a:t>7</a:t>
            </a:r>
            <a:r>
              <a:rPr lang="zh-TW" altLang="en-US" sz="6000" b="1">
                <a:ea typeface="Microsoft JhengHei Light" panose="020b0304030504040204"/>
              </a:rPr>
              <a:t>日）</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621538" y="209394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-7</a:t>
            </a:r>
          </a:p>
        </p:txBody>
      </p:sp>
    </p:spTree>
    <p:extLst>
      <p:ext uri="{BB962C8B-B14F-4D97-AF65-F5344CB8AC3E}">
        <p14:creationId xmlns:p14="http://schemas.microsoft.com/office/powerpoint/2010/main" val="3593360294"/>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愛我們的天主聖三，謝謝祢從起初便愛了我們，又派遣聖神時時陪伴我們，幫助我們一步一腳印的跟隨耶穌，以自己的言行光榮聖父。以上的祈禱是奉天主聖三之名，阿們。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a:t>
            </a:r>
            <a:r>
              <a:rPr lang="zh-TW" altLang="en-US" sz="3600" b="1" smtClean="0">
                <a:latin typeface="新細明體"/>
                <a:ea typeface="新細明體"/>
              </a:rPr>
              <a:t>敬畏</a:t>
            </a:r>
            <a:r>
              <a:rPr lang="zh-TW" altLang="en-US" sz="3600" b="1">
                <a:latin typeface="新細明體"/>
                <a:ea typeface="新細明體"/>
              </a:rPr>
              <a:t>之神（</a:t>
            </a:r>
            <a:r>
              <a:rPr lang="en-US" altLang="zh-TW" sz="3600" b="1">
                <a:latin typeface="新細明體"/>
                <a:ea typeface="新細明體"/>
              </a:rPr>
              <a:t>Fear of the Lord</a:t>
            </a:r>
            <a:r>
              <a:rPr lang="zh-TW" altLang="en-US" sz="3600" b="1">
                <a:latin typeface="新細明體"/>
                <a:ea typeface="新細明體"/>
              </a:rPr>
              <a:t>）──幫助我們以敬畏的心來順服天主，使自己遠離罪惡，避免犯罪傷天主的心。</a:t>
            </a:r>
            <a:endParaRPr lang="zh-TW" altLang="en-US" sz="3600" b="1">
              <a:latin typeface="新細明體"/>
              <a:ea typeface="新細明體"/>
            </a:endParaRPr>
          </a:p>
        </p:txBody>
      </p:sp>
    </p:spTree>
    <p:extLst>
      <p:ext uri="{BB962C8B-B14F-4D97-AF65-F5344CB8AC3E}">
        <p14:creationId xmlns:p14="http://schemas.microsoft.com/office/powerpoint/2010/main" val="301607323"/>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羅馬書</a:t>
            </a:r>
            <a:r>
              <a:rPr lang="en-US" altLang="zh-TW" sz="3600" b="1"/>
              <a:t>8,31</a:t>
            </a:r>
            <a:r>
              <a:rPr lang="zh-TW" altLang="en-US" sz="3600" b="1"/>
              <a:t>～</a:t>
            </a:r>
            <a:r>
              <a:rPr lang="en-US" altLang="zh-TW" sz="3600" b="1"/>
              <a:t>39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孩子們，你們在學校或在家裡，曾經因為犯錯而受到處罰嗎？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你們有受過哪些處罰呢？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你們最討厭哪種處罰？你們覺得處罰有幫助你們改過嗎？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還是只會讓你們更反感而已？</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小活動──可怕的刑罰</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1720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很不幸的，在初期教會時，「競技場的處罰」也曾經用來處罰信從耶穌的人。</a:t>
            </a:r>
            <a:endParaRPr lang="en-US" altLang="zh-TW" sz="3600" b="1"/>
          </a:p>
          <a:p>
            <a:endParaRPr lang="en-US" altLang="zh-TW" sz="3600" b="1"/>
          </a:p>
          <a:p>
            <a:r>
              <a:rPr lang="zh-TW" altLang="en-US" sz="3600" b="1"/>
              <a:t>今天我們要來看看一對為守護信仰，在競技場付出寶貴生命的婦女。</a:t>
            </a:r>
          </a:p>
        </p:txBody>
      </p:sp>
    </p:spTree>
    <p:extLst>
      <p:ext uri="{BB962C8B-B14F-4D97-AF65-F5344CB8AC3E}">
        <p14:creationId xmlns:p14="http://schemas.microsoft.com/office/powerpoint/2010/main" val="3425409078"/>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孩子們，初期教會隨著外邦宗徒保祿的四處宣講，耶穌福音很快從耶穌誕生的東方，傳到了西方世界的羅馬。</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當時的羅馬帝國橫跨了歐、亞、非三大洲，在北非的迦太基城投入大量的人力與財力，發展成「非洲的羅馬」，是西方世界的第二大城，處處都可見到羅馬式的劇院、圓形劇場、大型浴池和一個可容納</a:t>
            </a:r>
            <a:r>
              <a:rPr lang="en-US" altLang="zh-TW" sz="3600" b="1"/>
              <a:t>6</a:t>
            </a:r>
            <a:r>
              <a:rPr lang="zh-TW" altLang="en-US" sz="3600" b="1"/>
              <a:t>萬人的羅馬競技場。</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耶穌福音當然也隨著帝國傳到了迦太基城，吸引了許多人信從耶穌，但當時的帝國並沒有開放人民可以自由選擇自己的宗教信仰。</a:t>
            </a:r>
            <a:endParaRPr lang="en-US" altLang="zh-TW"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孩子們，天主聖神要帶給我們的七恩，已在宗徒們和教會歷代聖人、聖女的身上，結出了許多生命的</a:t>
            </a:r>
            <a:r>
              <a:rPr lang="zh-TW" altLang="en-US" sz="3600" b="1" smtClean="0">
                <a:latin typeface="新細明體"/>
                <a:ea typeface="新細明體"/>
              </a:rPr>
              <a:t>果實。</a:t>
            </a:r>
            <a:endParaRPr lang="zh-TW" altLang="en-US" sz="3600" b="1">
              <a:latin typeface="新細明體"/>
              <a:ea typeface="新細明體"/>
            </a:endParaRPr>
          </a:p>
        </p:txBody>
      </p:sp>
    </p:spTree>
    <p:extLst>
      <p:ext uri="{BB962C8B-B14F-4D97-AF65-F5344CB8AC3E}">
        <p14:creationId xmlns:p14="http://schemas.microsoft.com/office/powerpoint/2010/main" val="2859000450"/>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有位婦人蓓蓓，和她的僕人芬莉，正開始慕道，熱切的渴慕耶穌，卻遭人舉發逮捕入獄。</a:t>
            </a:r>
          </a:p>
        </p:txBody>
      </p:sp>
    </p:spTree>
    <p:extLst>
      <p:ext uri="{BB962C8B-B14F-4D97-AF65-F5344CB8AC3E}">
        <p14:creationId xmlns:p14="http://schemas.microsoft.com/office/powerpoint/2010/main" val="2271235622"/>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她們當時都非常年輕，蓓蓓剛結束生產，芬莉是即將生產，可說是極為辛苦，但一樣遭受極不人道的刑罰，在競技場上光榮為主殉道。</a:t>
            </a:r>
          </a:p>
        </p:txBody>
      </p:sp>
    </p:spTree>
    <p:extLst>
      <p:ext uri="{BB962C8B-B14F-4D97-AF65-F5344CB8AC3E}">
        <p14:creationId xmlns:p14="http://schemas.microsoft.com/office/powerpoint/2010/main" val="1093299947"/>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面對審訊時，總督刻意提醒她年紀還輕，家中又有老父和幼兒，何苦這樣呢？只要簡單一句話否認耶穌，便可無罪開釋，蓓蓓淡淡的回應總督：「我是基督徒。」</a:t>
            </a:r>
          </a:p>
        </p:txBody>
      </p:sp>
    </p:spTree>
    <p:extLst>
      <p:ext uri="{BB962C8B-B14F-4D97-AF65-F5344CB8AC3E}">
        <p14:creationId xmlns:p14="http://schemas.microsoft.com/office/powerpoint/2010/main" val="3887368740"/>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這麼簡單的幾個字，表明蓓蓓十分清楚自己的身分，即使尚未受洗，但她的心已歸屬基督。</a:t>
            </a:r>
          </a:p>
        </p:txBody>
      </p:sp>
    </p:spTree>
    <p:extLst>
      <p:ext uri="{BB962C8B-B14F-4D97-AF65-F5344CB8AC3E}">
        <p14:creationId xmlns:p14="http://schemas.microsoft.com/office/powerpoint/2010/main" val="3130957352"/>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總督看蓓蓓信心堅定，便改用策略，知道她心中思念剛出生的孩子，生理上又有哺乳的渴望，便以此誘惑她，只要肯背棄耶穌便可與孩子相聚。</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總督見蓓蓓實在思念孩子，便先讓她與孩子相聚，當孩子回到蓓蓓身邊，躺在懷中吮乳時，蓓蓓充滿著幸福：「我的精神馬上來了，照顧這小傢伙，監獄為我成了一座宮殿，比在哪兒都好。」</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總督這時又差人帶來蓓蓓的父親，苦口婆心的加以勸說，希望她能念及孩子無辜，趕緊背棄耶穌回家吧。</a:t>
            </a:r>
          </a:p>
        </p:txBody>
      </p:sp>
    </p:spTree>
    <p:extLst>
      <p:ext uri="{BB962C8B-B14F-4D97-AF65-F5344CB8AC3E}">
        <p14:creationId xmlns:p14="http://schemas.microsoft.com/office/powerpoint/2010/main" val="502377102"/>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蓓蓓心裡知道總督的計謀，只好將孩子託付給丈夫，只是她萬萬沒想到，審判日當天，她聽到的宣判是──在競技場中與野獸搏鬥。</a:t>
            </a:r>
          </a:p>
        </p:txBody>
      </p:sp>
    </p:spTree>
    <p:extLst>
      <p:ext uri="{BB962C8B-B14F-4D97-AF65-F5344CB8AC3E}">
        <p14:creationId xmlns:p14="http://schemas.microsoft.com/office/powerpoint/2010/main" val="1966929242"/>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0486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蓓蓓當場跌倒在地，為何會以如此殘酷的刑罰，來對付手無寸鐵的弱女子呢？莫非自己成了罪犯，犯了滔天大罪嗎？</a:t>
            </a:r>
          </a:p>
        </p:txBody>
      </p:sp>
    </p:spTree>
    <p:extLst>
      <p:ext uri="{BB962C8B-B14F-4D97-AF65-F5344CB8AC3E}">
        <p14:creationId xmlns:p14="http://schemas.microsoft.com/office/powerpoint/2010/main" val="1334143897"/>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蓓蓓放下心中的恐懼與害怕，跪下來向耶穌祈禱，她知道自己面對的不是眼前可怕的野獸，而是在牠後面的那股惡勢力，惡勢力對耶穌的愛充滿了恐懼，恨不得將耶穌一網打盡。</a:t>
            </a:r>
          </a:p>
        </p:txBody>
      </p:sp>
    </p:spTree>
    <p:extLst>
      <p:ext uri="{BB962C8B-B14F-4D97-AF65-F5344CB8AC3E}">
        <p14:creationId xmlns:p14="http://schemas.microsoft.com/office/powerpoint/2010/main" val="81947953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只要我們願意跟隨聖神的帶領，這些果實也將在我們的生命中展現。</a:t>
            </a:r>
            <a:endParaRPr lang="zh-TW" altLang="en-US" sz="3600" b="1">
              <a:latin typeface="新細明體"/>
              <a:ea typeface="新細明體"/>
            </a:endParaRPr>
          </a:p>
        </p:txBody>
      </p:sp>
    </p:spTree>
    <p:extLst>
      <p:ext uri="{BB962C8B-B14F-4D97-AF65-F5344CB8AC3E}">
        <p14:creationId xmlns:p14="http://schemas.microsoft.com/office/powerpoint/2010/main" val="3991922823"/>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蓓蓓受刑前在獄中留下一句話：「這場競賽雖然尚未開始，但我已看到結果，耶穌的愛將戰勝一切。蓓蓓已準備好自己，如同耶穌面對十字架的苦難，她知道她將和耶穌一樣</a:t>
            </a:r>
            <a:r>
              <a:rPr lang="en-US" altLang="zh-TW" sz="3600" b="1">
                <a:latin typeface="新細明體"/>
                <a:ea typeface="新細明體"/>
              </a:rPr>
              <a:t>『</a:t>
            </a:r>
            <a:r>
              <a:rPr lang="zh-TW" altLang="en-US" sz="3600" b="1">
                <a:latin typeface="新細明體"/>
                <a:ea typeface="新細明體"/>
              </a:rPr>
              <a:t>一同受苦，也一同受光榮</a:t>
            </a:r>
            <a:r>
              <a:rPr lang="en-US" altLang="zh-TW" sz="3600" b="1">
                <a:latin typeface="新細明體"/>
                <a:ea typeface="新細明體"/>
              </a:rPr>
              <a:t>』</a:t>
            </a:r>
            <a:r>
              <a:rPr lang="zh-TW" altLang="en-US" sz="3600" b="1">
                <a:latin typeface="新細明體"/>
                <a:ea typeface="新細明體"/>
              </a:rPr>
              <a:t>」。</a:t>
            </a:r>
          </a:p>
        </p:txBody>
      </p:sp>
    </p:spTree>
    <p:extLst>
      <p:ext uri="{BB962C8B-B14F-4D97-AF65-F5344CB8AC3E}">
        <p14:creationId xmlns:p14="http://schemas.microsoft.com/office/powerpoint/2010/main" val="2221328847"/>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和蓓蓓同時被捕的僕人芬莉，也同時被宣判是競技場的刑罰，她雖懷有八個月身孕，卻毫不畏懼，和主人蓓蓓一樣全心信靠耶穌。</a:t>
            </a:r>
          </a:p>
        </p:txBody>
      </p:sp>
    </p:spTree>
    <p:extLst>
      <p:ext uri="{BB962C8B-B14F-4D97-AF65-F5344CB8AC3E}">
        <p14:creationId xmlns:p14="http://schemas.microsoft.com/office/powerpoint/2010/main" val="1026660449"/>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芬莉除了關心腹中胎兒的安危外，還擔心自己會為了分娩無法陪同主人，所幸天主俯聽了她的祈禱，在行刑前順利產下一女嬰，並將孩子託付給其他教友撫養，安心的陪同主人步上刑場。</a:t>
            </a:r>
          </a:p>
        </p:txBody>
      </p:sp>
    </p:spTree>
    <p:extLst>
      <p:ext uri="{BB962C8B-B14F-4D97-AF65-F5344CB8AC3E}">
        <p14:creationId xmlns:p14="http://schemas.microsoft.com/office/powerpoint/2010/main" val="4178472896"/>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主僕二人在競技場中並肩而坐、相互擁抱，凶猛的野牛直接衝向她們，以尖銳的牛角將她們高高舉起，再重重摔下，她們卻奇蹟似的存活，總督看了極為忿怒，馬上下令士兵，拔出利劍結束了她們的生命。</a:t>
            </a:r>
          </a:p>
        </p:txBody>
      </p:sp>
    </p:spTree>
    <p:extLst>
      <p:ext uri="{BB962C8B-B14F-4D97-AF65-F5344CB8AC3E}">
        <p14:creationId xmlns:p14="http://schemas.microsoft.com/office/powerpoint/2010/main" val="3481235169"/>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初期教會發展時，為什麼耶穌福音會很快的傳到非洲？</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耶穌福音傳到非洲時，為什麼迦太基城會發展成「非洲的羅馬」？</a:t>
            </a:r>
          </a:p>
        </p:txBody>
      </p:sp>
    </p:spTree>
    <p:extLst>
      <p:ext uri="{BB962C8B-B14F-4D97-AF65-F5344CB8AC3E}">
        <p14:creationId xmlns:p14="http://schemas.microsoft.com/office/powerpoint/2010/main" val="2058834310"/>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耶穌福音傳到迦太基城時，為什麼婦人蓓蓓和她的僕人芬莉會為主殉道？</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為什麼婦人蓓蓓被捕時，她的丈夫和家人要勸阻她背棄耶穌？</a:t>
            </a:r>
          </a:p>
        </p:txBody>
      </p:sp>
    </p:spTree>
    <p:extLst>
      <p:ext uri="{BB962C8B-B14F-4D97-AF65-F5344CB8AC3E}">
        <p14:creationId xmlns:p14="http://schemas.microsoft.com/office/powerpoint/2010/main" val="3367094419"/>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婦人蓓蓓被捕時，為說服她背棄耶穌，審訊她的總督做了什麼？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婦人蓓蓓入獄時，為什麼她都不肯背棄耶穌？</a:t>
            </a:r>
          </a:p>
        </p:txBody>
      </p:sp>
    </p:spTree>
    <p:extLst>
      <p:ext uri="{BB962C8B-B14F-4D97-AF65-F5344CB8AC3E}">
        <p14:creationId xmlns:p14="http://schemas.microsoft.com/office/powerpoint/2010/main" val="2265820408"/>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為什麼蓓蓓聽到自己的宣判是在競技場中與野獸搏鬥時，當場跌倒在地？</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當蓓蓓聽到自己的宣判而非常恐懼時，她做了什麼？</a:t>
            </a:r>
          </a:p>
        </p:txBody>
      </p:sp>
    </p:spTree>
    <p:extLst>
      <p:ext uri="{BB962C8B-B14F-4D97-AF65-F5344CB8AC3E}">
        <p14:creationId xmlns:p14="http://schemas.microsoft.com/office/powerpoint/2010/main" val="4140033755"/>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為什麼僕人芬莉知道自己也被宣判競技場刑罰又懷有身孕時，依然毫不畏懼？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為什麼僕人芬莉在行刑前要懇切的向天主祈禱？</a:t>
            </a:r>
          </a:p>
        </p:txBody>
      </p:sp>
    </p:spTree>
    <p:extLst>
      <p:ext uri="{BB962C8B-B14F-4D97-AF65-F5344CB8AC3E}">
        <p14:creationId xmlns:p14="http://schemas.microsoft.com/office/powerpoint/2010/main" val="1678982790"/>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當蓓蓓和芬莉主僕二人在競技場中時，發生了什麼事？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總督以競技場刑罰對付蓓蓓和芬莉主僕二人，是極不人道還是罪有應得？</a:t>
            </a:r>
          </a:p>
        </p:txBody>
      </p:sp>
    </p:spTree>
    <p:extLst>
      <p:ext uri="{BB962C8B-B14F-4D97-AF65-F5344CB8AC3E}">
        <p14:creationId xmlns:p14="http://schemas.microsoft.com/office/powerpoint/2010/main" val="178788065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愛的主耶穌，謝謝祢為我們安排了另一位護慰者──天主聖神，常陪伴我們、引領我們認識祢的愛，聽懂祢的話，求祢現在也派遣聖神與我們同在，開啟我們的智慧認真學習。以上所求是因祢至聖之名，阿們。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外邦宗徒保祿也為我們整理了，聖神的果實是「仁愛、喜樂、平安、忍耐、良善、溫和、忠信、柔和與節制</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800212841"/>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上</a:t>
            </a:r>
            <a:r>
              <a:rPr lang="en-US" altLang="zh-TW" sz="3600" b="1">
                <a:latin typeface="+mj-ea"/>
                <a:ea typeface="+mj-ea"/>
              </a:rPr>
              <a:t>-7</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若天主偕同我們，誰能反對我們，使我們與基督的愛隔絕呢？</a:t>
            </a:r>
            <a:r>
              <a:rPr lang="en-US" altLang="zh-TW" sz="3600" b="1"/>
              <a:t>』</a:t>
            </a:r>
            <a:r>
              <a:rPr lang="zh-TW" altLang="en-US" sz="3600" b="1"/>
              <a:t>」（羅</a:t>
            </a:r>
            <a:r>
              <a:rPr lang="en-US" altLang="zh-TW" sz="3600" b="1"/>
              <a:t>8,31</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亞伯的故事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孩子們，亞伯和傑西年紀一樣，卻因為心裡有耶穌，即使傑西十分害怕，他卻一點也不擔心，他知道只要有耶穌在一起，是不用感到恐懼的。</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在生活中，我們可以做些什麼，來幫助自己像亞伯一樣，因著和耶穌的愛結合，所以內心不再有害怕？</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上</a:t>
            </a:r>
            <a:r>
              <a:rPr lang="en-US" altLang="zh-TW" sz="3600" b="1">
                <a:latin typeface="+mj-ea"/>
              </a:rPr>
              <a:t>-7</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天父的孩子，蓓蓓和芬莉主僕二人真是有福，雖然尚在慕道，卻全心熱愛耶穌。</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遇到危難時，將自己與耶穌的愛結合，靠著耶穌給她們的力量，超越了心中所有的恐懼，不再害怕。</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我們在生活中，也可以像她們和亞伯一樣，與耶穌的愛結合，有祂和我們在一起，內心自然有平安。</a:t>
            </a:r>
            <a:endParaRPr lang="en-US" altLang="zh-TW" sz="3600" b="1"/>
          </a:p>
        </p:txBody>
      </p:sp>
    </p:spTree>
    <p:extLst>
      <p:ext uri="{BB962C8B-B14F-4D97-AF65-F5344CB8AC3E}">
        <p14:creationId xmlns:p14="http://schemas.microsoft.com/office/powerpoint/2010/main" val="749468195"/>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愛我們的天主聖三，謝謝祢讓我們看到聖人對祢的熱愛，內心不再有恐懼，求祢幫助我們，常跟隨聖神的帶領，與耶穌的愛結合，在生活中為天主作證。以上所求是靠至聖聖三之名，阿們。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smtClean="0">
                <a:latin typeface="新細明體"/>
                <a:ea typeface="新細明體"/>
              </a:rPr>
              <a:t>耶穌受難</a:t>
            </a:r>
            <a:r>
              <a:rPr lang="zh-TW" altLang="en-US" sz="3600" b="1">
                <a:latin typeface="新細明體"/>
                <a:ea typeface="新細明體"/>
              </a:rPr>
              <a:t>前，為什麼要特別懇求天父派遣天主聖神來陪伴宗徒們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耶穌為宗徒們預備的另一位護慰者──天主聖神，將帶給他們哪些幫助？</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238082" y="3012709"/>
            <a:ext cx="866783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6000" b="1">
                <a:ea typeface="Microsoft JhengHei Light" panose="020b0304030504040204"/>
              </a:rPr>
              <a:t>16</a:t>
            </a:r>
            <a:r>
              <a:rPr lang="zh-TW" altLang="en-US" sz="6000" b="1">
                <a:ea typeface="Microsoft JhengHei Light" panose="020b0304030504040204"/>
              </a:rPr>
              <a:t>世紀日本</a:t>
            </a:r>
            <a:r>
              <a:rPr lang="en-US" altLang="zh-TW" sz="6000" b="1">
                <a:ea typeface="Microsoft JhengHei Light" panose="020b0304030504040204"/>
              </a:rPr>
              <a:t>26</a:t>
            </a:r>
            <a:r>
              <a:rPr lang="zh-TW" altLang="en-US" sz="6000" b="1">
                <a:ea typeface="Microsoft JhengHei Light" panose="020b0304030504040204"/>
              </a:rPr>
              <a:t>殉道聖人</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11560" y="2181712"/>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-8</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天主聖三，謝謝祢給了我們世上最珍貴的天父的愛與慈悲，還讓我們從聖子耶穌身上學會了愛，現今又派遣聖神陪伴我們以行動愛近人，願我們所做的都能光榮祢的名。以上所求是奉天主聖三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迦拉達書</a:t>
            </a:r>
            <a:r>
              <a:rPr lang="en-US" altLang="zh-TW" sz="3600" b="1"/>
              <a:t>2,19</a:t>
            </a:r>
            <a:r>
              <a:rPr lang="zh-TW" altLang="en-US" sz="3600" b="1"/>
              <a:t>～</a:t>
            </a:r>
            <a:r>
              <a:rPr lang="en-US" altLang="zh-TW" sz="3600" b="1"/>
              <a:t>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孩子們，你們喜歡吃蛋糕嗎？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你們喜歡吃什麼口味的蛋糕呢？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聽過一家很有名的「長崎蛋糕」嗎？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85546" y="3105834"/>
            <a:ext cx="817290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吃過他們最有名的「長崎蜂蜜蛋糕」嗎？</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2551837"/>
            <a:ext cx="761484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長崎</a:t>
            </a:r>
            <a:r>
              <a:rPr lang="zh-TW" altLang="en-US" sz="3600" b="1"/>
              <a:t>是日本一個很有名的城市</a:t>
            </a:r>
            <a:r>
              <a:rPr lang="zh-TW" altLang="en-US" sz="3600" b="1" smtClean="0"/>
              <a:t>，</a:t>
            </a:r>
            <a:r>
              <a:rPr lang="zh-TW" altLang="en-US" sz="3600" b="1"/>
              <a:t>但</a:t>
            </a:r>
            <a:r>
              <a:rPr lang="zh-TW" altLang="en-US" sz="3600" b="1" smtClean="0"/>
              <a:t>你們知道長崎</a:t>
            </a:r>
            <a:r>
              <a:rPr lang="zh-TW" altLang="en-US" sz="3600" b="1"/>
              <a:t>蛋糕並不是日本發明的，而是西班牙皇室的甜點嗎？</a:t>
            </a:r>
            <a:endParaRPr lang="en-US" sz="3600" b="1"/>
          </a:p>
        </p:txBody>
      </p:sp>
    </p:spTree>
    <p:extLst>
      <p:ext uri="{BB962C8B-B14F-4D97-AF65-F5344CB8AC3E}">
        <p14:creationId xmlns:p14="http://schemas.microsoft.com/office/powerpoint/2010/main" val="3225510464"/>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小活動──著名的港口</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耶穌為什麼要懇求天父派遣天主聖神來保護宗徒們、引領他們方向</a:t>
            </a:r>
            <a:r>
              <a:rPr lang="zh-TW" altLang="en-US" sz="3600" b="1" smtClean="0">
                <a:latin typeface="新細明體"/>
                <a:ea typeface="新細明體"/>
              </a:rPr>
              <a:t>？</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耶穌升天前向宗徒們許下承諾，聖神將帶給他們哪些能力？</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492896"/>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你們知道剛剛提到的長崎港，和教會的發展也有關係嗎</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我們要來看看在長崎發生的「日本</a:t>
            </a:r>
            <a:r>
              <a:rPr lang="en-US" altLang="zh-TW" sz="3600" b="1"/>
              <a:t>26</a:t>
            </a:r>
            <a:r>
              <a:rPr lang="zh-TW" altLang="en-US" sz="3600" b="1"/>
              <a:t>殉道聖人」的故事。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400</a:t>
            </a:r>
            <a:r>
              <a:rPr lang="zh-TW" altLang="en-US" sz="3600" b="1"/>
              <a:t>多年前，耶穌福音隨著西方的海上艦隊飄揚過海來到了東方，耶穌會的傳教士聖方濟各</a:t>
            </a:r>
            <a:r>
              <a:rPr lang="en-US" altLang="zh-TW" sz="3600" b="1"/>
              <a:t>·</a:t>
            </a:r>
            <a:r>
              <a:rPr lang="zh-TW" altLang="en-US" sz="3600" b="1"/>
              <a:t>沙勿略，首先來到了日本，成為第一位踏上日本國土的</a:t>
            </a:r>
            <a:r>
              <a:rPr lang="zh-TW" altLang="en-US" sz="3600" b="1" smtClean="0"/>
              <a:t>神父。</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之後又陸續來了道明會的傳教士，很快的，耶穌福音已在日本有了成果，許多人受洗信從耶穌，還包括官員與日本的貴族。</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可惜好景不常</a:t>
            </a:r>
            <a:r>
              <a:rPr lang="zh-TW" altLang="en-US" sz="3600" b="1" smtClean="0">
                <a:latin typeface="新細明體"/>
                <a:ea typeface="新細明體"/>
              </a:rPr>
              <a:t>，日本新</a:t>
            </a:r>
            <a:r>
              <a:rPr lang="zh-TW" altLang="en-US" sz="3600" b="1">
                <a:latin typeface="新細明體"/>
                <a:ea typeface="新細明體"/>
              </a:rPr>
              <a:t>上任的領袖豐臣秀吉將軍，認為從國外來到日本的這些外國人</a:t>
            </a:r>
            <a:r>
              <a:rPr lang="zh-TW" altLang="en-US" sz="3600" b="1" smtClean="0">
                <a:latin typeface="新細明體"/>
                <a:ea typeface="新細明體"/>
              </a:rPr>
              <a:t>，統統</a:t>
            </a:r>
            <a:r>
              <a:rPr lang="zh-TW" altLang="en-US" sz="3600" b="1">
                <a:latin typeface="新細明體"/>
                <a:ea typeface="新細明體"/>
              </a:rPr>
              <a:t>必須離開日本，尤其是神父，因為耶穌福音與日本的傳統宗教有衝突。</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豐臣秀吉還特別以維持國家和諧穩定的名義，在</a:t>
            </a:r>
            <a:r>
              <a:rPr lang="en-US" altLang="zh-TW" sz="3600" b="1">
                <a:latin typeface="新細明體"/>
                <a:ea typeface="新細明體"/>
              </a:rPr>
              <a:t>1587</a:t>
            </a:r>
            <a:r>
              <a:rPr lang="zh-TW" altLang="en-US" sz="3600" b="1">
                <a:latin typeface="新細明體"/>
                <a:ea typeface="新細明體"/>
              </a:rPr>
              <a:t>年頒布了禁教令，不許任何日本人信從耶穌，不服從的一律殺頭。</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禁令頒布後，官兵開始到處抓人，大家都十分害怕，趕緊將家中的聖像和聖物藏起來，但還是躲不過官兵的搜查，陸續有信友遭到逮捕。</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3600" b="1">
                <a:latin typeface="新細明體"/>
                <a:ea typeface="新細明體"/>
              </a:rPr>
              <a:t>政府為了殺雞警猴，一時抓了</a:t>
            </a:r>
            <a:r>
              <a:rPr lang="en-US" altLang="ja-JP" sz="3600" b="1">
                <a:latin typeface="新細明體"/>
                <a:ea typeface="新細明體"/>
              </a:rPr>
              <a:t>26</a:t>
            </a:r>
            <a:r>
              <a:rPr lang="ja-JP" altLang="en-US" sz="3600" b="1">
                <a:latin typeface="新細明體"/>
                <a:ea typeface="新細明體"/>
              </a:rPr>
              <a:t>人，準備拿他們開刀，其中有位</a:t>
            </a:r>
            <a:r>
              <a:rPr lang="en-US" altLang="ja-JP" sz="3600" b="1">
                <a:latin typeface="新細明體"/>
                <a:ea typeface="新細明體"/>
              </a:rPr>
              <a:t>35</a:t>
            </a:r>
            <a:r>
              <a:rPr lang="ja-JP" altLang="en-US" sz="3600" b="1">
                <a:latin typeface="新細明體"/>
                <a:ea typeface="新細明體"/>
              </a:rPr>
              <a:t>歲的日本人，是位耶穌會會士，叫保祿・三木，是受耶穌會培育的傑出講道者，吸引許多人領洗入教，成為政府的眼中釘。</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被捕的</a:t>
            </a:r>
            <a:r>
              <a:rPr lang="en-US" altLang="zh-TW" sz="3600" b="1">
                <a:latin typeface="新細明體"/>
                <a:ea typeface="新細明體"/>
              </a:rPr>
              <a:t>26</a:t>
            </a:r>
            <a:r>
              <a:rPr lang="zh-TW" altLang="en-US" sz="3600" b="1">
                <a:latin typeface="新細明體"/>
                <a:ea typeface="新細明體"/>
              </a:rPr>
              <a:t>人中有</a:t>
            </a:r>
            <a:r>
              <a:rPr lang="en-US" altLang="zh-TW" sz="3600" b="1">
                <a:latin typeface="新細明體"/>
                <a:ea typeface="新細明體"/>
              </a:rPr>
              <a:t>3</a:t>
            </a:r>
            <a:r>
              <a:rPr lang="zh-TW" altLang="en-US" sz="3600" b="1">
                <a:latin typeface="新細明體"/>
                <a:ea typeface="新細明體"/>
              </a:rPr>
              <a:t>位小朋友，有位年僅</a:t>
            </a:r>
            <a:r>
              <a:rPr lang="en-US" altLang="zh-TW" sz="3600" b="1">
                <a:latin typeface="新細明體"/>
                <a:ea typeface="新細明體"/>
              </a:rPr>
              <a:t>13</a:t>
            </a:r>
            <a:r>
              <a:rPr lang="zh-TW" altLang="en-US" sz="3600" b="1">
                <a:latin typeface="新細明體"/>
                <a:ea typeface="新細明體"/>
              </a:rPr>
              <a:t>歲的鄭安道，爸爸是中國人，媽媽是日本人，都是虔誠的教友，小時候便送他去教會學校念書。</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安道年紀雖小卻熱愛</a:t>
            </a:r>
            <a:r>
              <a:rPr lang="zh-TW" altLang="en-US" sz="3600" b="1" smtClean="0">
                <a:latin typeface="新細明體"/>
                <a:ea typeface="新細明體"/>
              </a:rPr>
              <a:t>耶穌，之後便決定</a:t>
            </a:r>
            <a:r>
              <a:rPr lang="zh-TW" altLang="en-US" sz="3600" b="1">
                <a:latin typeface="新細明體"/>
                <a:ea typeface="新細明體"/>
              </a:rPr>
              <a:t>修道，一生跟隨耶穌，只可惜進修院不到一年，禁令頒布，安道也跟著被捕。</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豐臣秀吉將軍為逼迫這</a:t>
            </a:r>
            <a:r>
              <a:rPr lang="en-US" altLang="zh-TW" sz="3600" b="1">
                <a:latin typeface="新細明體"/>
                <a:ea typeface="新細明體"/>
              </a:rPr>
              <a:t>26</a:t>
            </a:r>
            <a:r>
              <a:rPr lang="zh-TW" altLang="en-US" sz="3600" b="1">
                <a:latin typeface="新細明體"/>
                <a:ea typeface="新細明體"/>
              </a:rPr>
              <a:t>人背棄耶穌，在他們被捕後，下令割去他們的左耳，遊街示眾，但他們完全不肯屈服。</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聖母</a:t>
            </a:r>
            <a:r>
              <a:rPr lang="zh-TW" altLang="en-US" sz="3600" b="1">
                <a:latin typeface="新細明體"/>
                <a:ea typeface="新細明體"/>
              </a:rPr>
              <a:t>陪伴宗徒們以祈禱的心等待聖神</a:t>
            </a:r>
            <a:r>
              <a:rPr lang="zh-TW" altLang="en-US" sz="3600" b="1" smtClean="0">
                <a:latin typeface="新細明體"/>
                <a:ea typeface="新細明體"/>
              </a:rPr>
              <a:t>來臨時</a:t>
            </a:r>
            <a:r>
              <a:rPr lang="zh-TW" altLang="en-US" sz="3600" b="1">
                <a:latin typeface="新細明體"/>
                <a:ea typeface="新細明體"/>
              </a:rPr>
              <a:t>，發生了什麼事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聖神降臨在宗徒們身上後，他們在聖神帶領下做了什麼？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將軍便下令處死他們，但為了警告所有的人，還要求他們要從京都一路走到長崎，據說長崎是耶穌福音傳入的港口。</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長崎距離京都將近</a:t>
            </a:r>
            <a:r>
              <a:rPr lang="en-US" altLang="zh-TW" sz="3600" b="1">
                <a:latin typeface="新細明體"/>
                <a:ea typeface="新細明體"/>
              </a:rPr>
              <a:t>1000</a:t>
            </a:r>
            <a:r>
              <a:rPr lang="zh-TW" altLang="en-US" sz="3600" b="1">
                <a:latin typeface="新細明體"/>
                <a:ea typeface="新細明體"/>
              </a:rPr>
              <a:t>公里，等於是臺灣環島一圈，那時候正是冬天，可說是一趟非常殘酷的旅程。</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sz="3600" b="1">
                <a:latin typeface="新細明體"/>
                <a:ea typeface="新細明體"/>
              </a:rPr>
              <a:t>一路上，保祿・三木為了鼓舞大家，邊走邊講耶穌的話，還帶領大家一起詠唱聖歌</a:t>
            </a:r>
            <a:r>
              <a:rPr lang="ja-JP" altLang="en-US" sz="3600" b="1" smtClean="0">
                <a:latin typeface="新細明體"/>
                <a:ea typeface="新細明體"/>
              </a:rPr>
              <a:t>，眾人</a:t>
            </a:r>
            <a:r>
              <a:rPr lang="ja-JP" altLang="en-US" sz="3600" b="1">
                <a:latin typeface="新細明體"/>
                <a:ea typeface="新細明體"/>
              </a:rPr>
              <a:t>因此不但心中沒有恐懼，更加堅定信心，覺得自己將和耶穌一樣「一同受苦、也一同受光榮</a:t>
            </a:r>
            <a:r>
              <a:rPr lang="ja-JP" altLang="en-US" sz="3600" b="1" smtClean="0">
                <a:latin typeface="新細明體"/>
                <a:ea typeface="新細明體"/>
              </a:rPr>
              <a:t>」</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a:t>
            </a:r>
            <a:r>
              <a:rPr lang="en-US" altLang="zh-TW" sz="3600" b="1">
                <a:latin typeface="新細明體"/>
                <a:ea typeface="新細明體"/>
              </a:rPr>
              <a:t>26</a:t>
            </a:r>
            <a:r>
              <a:rPr lang="zh-TW" altLang="en-US" sz="3600" b="1">
                <a:latin typeface="新細明體"/>
                <a:ea typeface="新細明體"/>
              </a:rPr>
              <a:t>人，在</a:t>
            </a:r>
            <a:r>
              <a:rPr lang="en-US" altLang="zh-TW" sz="3600" b="1">
                <a:latin typeface="新細明體"/>
                <a:ea typeface="新細明體"/>
              </a:rPr>
              <a:t>1597</a:t>
            </a:r>
            <a:r>
              <a:rPr lang="zh-TW" altLang="en-US" sz="3600" b="1">
                <a:latin typeface="新細明體"/>
                <a:ea typeface="新細明體"/>
              </a:rPr>
              <a:t>年</a:t>
            </a:r>
            <a:r>
              <a:rPr lang="en-US" altLang="zh-TW" sz="3600" b="1">
                <a:latin typeface="新細明體"/>
                <a:ea typeface="新細明體"/>
              </a:rPr>
              <a:t>2</a:t>
            </a:r>
            <a:r>
              <a:rPr lang="zh-TW" altLang="en-US" sz="3600" b="1">
                <a:latin typeface="新細明體"/>
                <a:ea typeface="新細明體"/>
              </a:rPr>
              <a:t>月</a:t>
            </a:r>
            <a:r>
              <a:rPr lang="en-US" altLang="zh-TW" sz="3600" b="1">
                <a:latin typeface="新細明體"/>
                <a:ea typeface="新細明體"/>
              </a:rPr>
              <a:t>5</a:t>
            </a:r>
            <a:r>
              <a:rPr lang="zh-TW" altLang="en-US" sz="3600" b="1">
                <a:latin typeface="新細明體"/>
                <a:ea typeface="新細明體"/>
              </a:rPr>
              <a:t>日抵達刑場，是在長崎的西坂山上，山丘上擠滿了為他們哀傷的人，</a:t>
            </a:r>
            <a:r>
              <a:rPr lang="en-US" altLang="zh-TW" sz="3600" b="1">
                <a:latin typeface="新細明體"/>
                <a:ea typeface="新細明體"/>
              </a:rPr>
              <a:t>26</a:t>
            </a:r>
            <a:r>
              <a:rPr lang="zh-TW" altLang="en-US" sz="3600" b="1">
                <a:latin typeface="新細明體"/>
                <a:ea typeface="新細明體"/>
              </a:rPr>
              <a:t>人一字排開，統統被綁在十字架上示眾。</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小安道看到自己雙親也在現場，還安慰他們：「爸爸、媽媽，請不要傷心，我要成為殉道者了，馬上可以看到天主，到天國享福了</a:t>
            </a:r>
            <a:r>
              <a:rPr lang="zh-TW" altLang="en-US" sz="3600" b="1" smtClean="0">
                <a:latin typeface="新細明體"/>
                <a:ea typeface="新細明體"/>
              </a:rPr>
              <a:t>！別</a:t>
            </a:r>
            <a:r>
              <a:rPr lang="zh-TW" altLang="en-US" sz="3600" b="1">
                <a:latin typeface="新細明體"/>
                <a:ea typeface="新細明體"/>
              </a:rPr>
              <a:t>難過了，你們要開心，讓大家知道你們的孩子是為了信仰而死。」說完，士兵便用長槍刺死了他們。</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日本的禁教令一直延續</a:t>
            </a:r>
            <a:r>
              <a:rPr lang="en-US" altLang="zh-TW" sz="3600" b="1">
                <a:latin typeface="新細明體"/>
                <a:ea typeface="新細明體"/>
              </a:rPr>
              <a:t>250</a:t>
            </a:r>
            <a:r>
              <a:rPr lang="zh-TW" altLang="en-US" sz="3600" b="1">
                <a:latin typeface="新細明體"/>
                <a:ea typeface="新細明體"/>
              </a:rPr>
              <a:t>年之久，教會遭受澈底的迫害，教堂全部被燒毀，直到</a:t>
            </a:r>
            <a:r>
              <a:rPr lang="en-US" altLang="zh-TW" sz="3600" b="1">
                <a:latin typeface="新細明體"/>
                <a:ea typeface="新細明體"/>
              </a:rPr>
              <a:t>19</a:t>
            </a:r>
            <a:r>
              <a:rPr lang="zh-TW" altLang="en-US" sz="3600" b="1">
                <a:latin typeface="新細明體"/>
                <a:ea typeface="新細明體"/>
              </a:rPr>
              <a:t>世紀的明治維新才結束。</a:t>
            </a:r>
            <a:endParaRPr lang="zh-TW" altLang="en-US" sz="3600" b="1">
              <a:latin typeface="新細明體"/>
              <a:ea typeface="新細明體"/>
            </a:endParaRPr>
          </a:p>
        </p:txBody>
      </p:sp>
    </p:spTree>
    <p:extLst>
      <p:ext uri="{BB962C8B-B14F-4D97-AF65-F5344CB8AC3E}">
        <p14:creationId xmlns:p14="http://schemas.microsoft.com/office/powerpoint/2010/main" val="1026660449"/>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令人驚訝的是，當傳教士再度踏上日本時，竟然發現長崎依然還有「隱藏的基督徒」存在，他們透過非常隱密的方式，一代一代的保存了信仰，依然傳頌著這</a:t>
            </a:r>
            <a:r>
              <a:rPr lang="en-US" altLang="zh-TW" sz="3600" b="1">
                <a:latin typeface="新細明體"/>
                <a:ea typeface="新細明體"/>
              </a:rPr>
              <a:t>26</a:t>
            </a:r>
            <a:r>
              <a:rPr lang="zh-TW" altLang="en-US" sz="3600" b="1">
                <a:latin typeface="新細明體"/>
                <a:ea typeface="新細明體"/>
              </a:rPr>
              <a:t>位殉道聖人的故事。</a:t>
            </a:r>
            <a:endParaRPr lang="zh-TW" altLang="en-US" sz="3600" b="1">
              <a:latin typeface="新細明體"/>
              <a:ea typeface="新細明體"/>
            </a:endParaRPr>
          </a:p>
        </p:txBody>
      </p:sp>
    </p:spTree>
    <p:extLst>
      <p:ext uri="{BB962C8B-B14F-4D97-AF65-F5344CB8AC3E}">
        <p14:creationId xmlns:p14="http://schemas.microsoft.com/office/powerpoint/2010/main" val="4178472896"/>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教會在</a:t>
            </a:r>
            <a:r>
              <a:rPr lang="en-US" altLang="zh-TW" sz="3600" b="1">
                <a:latin typeface="新細明體"/>
                <a:ea typeface="新細明體"/>
              </a:rPr>
              <a:t>1862</a:t>
            </a:r>
            <a:r>
              <a:rPr lang="zh-TW" altLang="en-US" sz="3600" b="1">
                <a:latin typeface="新細明體"/>
                <a:ea typeface="新細明體"/>
              </a:rPr>
              <a:t>年，教宗碧岳九世宣布，這</a:t>
            </a:r>
            <a:r>
              <a:rPr lang="en-US" altLang="zh-TW" sz="3600" b="1">
                <a:latin typeface="新細明體"/>
                <a:ea typeface="新細明體"/>
              </a:rPr>
              <a:t>26</a:t>
            </a:r>
            <a:r>
              <a:rPr lang="zh-TW" altLang="en-US" sz="3600" b="1">
                <a:latin typeface="新細明體"/>
                <a:ea typeface="新細明體"/>
              </a:rPr>
              <a:t>位為守護信仰而付出寶貴生命的為「日本</a:t>
            </a:r>
            <a:r>
              <a:rPr lang="en-US" altLang="zh-TW" sz="3600" b="1">
                <a:latin typeface="新細明體"/>
                <a:ea typeface="新細明體"/>
              </a:rPr>
              <a:t>26</a:t>
            </a:r>
            <a:r>
              <a:rPr lang="zh-TW" altLang="en-US" sz="3600" b="1">
                <a:latin typeface="新細明體"/>
                <a:ea typeface="新細明體"/>
              </a:rPr>
              <a:t>殉道聖人」，也訂下每年</a:t>
            </a:r>
            <a:r>
              <a:rPr lang="en-US" altLang="zh-TW" sz="3600" b="1">
                <a:latin typeface="新細明體"/>
                <a:ea typeface="新細明體"/>
              </a:rPr>
              <a:t>2</a:t>
            </a:r>
            <a:r>
              <a:rPr lang="zh-TW" altLang="en-US" sz="3600" b="1">
                <a:latin typeface="新細明體"/>
                <a:ea typeface="新細明體"/>
              </a:rPr>
              <a:t>月</a:t>
            </a:r>
            <a:r>
              <a:rPr lang="en-US" altLang="zh-TW" sz="3600" b="1">
                <a:latin typeface="新細明體"/>
                <a:ea typeface="新細明體"/>
              </a:rPr>
              <a:t>6</a:t>
            </a:r>
            <a:r>
              <a:rPr lang="zh-TW" altLang="en-US" sz="3600" b="1">
                <a:latin typeface="新細明體"/>
                <a:ea typeface="新細明體"/>
              </a:rPr>
              <a:t>日是他們的慶日。</a:t>
            </a:r>
            <a:endParaRPr lang="zh-TW" altLang="en-US" sz="3600" b="1">
              <a:latin typeface="新細明體"/>
              <a:ea typeface="新細明體"/>
            </a:endParaRPr>
          </a:p>
        </p:txBody>
      </p:sp>
    </p:spTree>
    <p:extLst>
      <p:ext uri="{BB962C8B-B14F-4D97-AF65-F5344CB8AC3E}">
        <p14:creationId xmlns:p14="http://schemas.microsoft.com/office/powerpoint/2010/main" val="3481235169"/>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為什麼</a:t>
            </a:r>
            <a:r>
              <a:rPr lang="zh-TW" altLang="en-US" sz="3600" b="1">
                <a:latin typeface="新細明體"/>
                <a:ea typeface="新細明體"/>
              </a:rPr>
              <a:t>耶穌福音會飄揚過海，從西方的羅馬來到了東方的日本</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第一位踏上日本國土的神父是誰？</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耶穌福音傳到日本時，為什麼會遭遇嚴峻的考驗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為什麼豐臣秀吉大將軍要頒布禁教令，不許任何日本人信從耶穌？</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宗徒們在聖神帶領下經歷了哪些神恩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8.</a:t>
            </a:r>
            <a:r>
              <a:rPr lang="zh-TW" altLang="en-US" sz="3600" b="1" smtClean="0">
                <a:latin typeface="新細明體"/>
                <a:ea typeface="新細明體"/>
              </a:rPr>
              <a:t>神</a:t>
            </a:r>
            <a:r>
              <a:rPr lang="zh-TW" altLang="en-US" sz="3600" b="1">
                <a:latin typeface="新細明體"/>
                <a:ea typeface="新細明體"/>
              </a:rPr>
              <a:t>恩對我們有什麼幫助？</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sz="3600" b="1">
                <a:latin typeface="新細明體"/>
                <a:ea typeface="新細明體"/>
              </a:rPr>
              <a:t>5.</a:t>
            </a:r>
            <a:r>
              <a:rPr lang="ja-JP" altLang="en-US" sz="3600" b="1">
                <a:latin typeface="新細明體"/>
                <a:ea typeface="新細明體"/>
              </a:rPr>
              <a:t>大將軍的禁教令頒布後，發生了什麼事</a:t>
            </a:r>
            <a:r>
              <a:rPr lang="ja-JP" altLang="en-US" sz="3600" b="1" smtClean="0">
                <a:latin typeface="新細明體"/>
                <a:ea typeface="新細明體"/>
              </a:rPr>
              <a:t>？</a:t>
            </a:r>
            <a:endParaRPr lang="en-US" altLang="ja-JP" sz="3600" b="1" smtClean="0">
              <a:latin typeface="新細明體"/>
              <a:ea typeface="新細明體"/>
            </a:endParaRPr>
          </a:p>
          <a:p>
            <a:endParaRPr lang="ja-JP" altLang="en-US" sz="3600" b="1">
              <a:latin typeface="新細明體"/>
              <a:ea typeface="新細明體"/>
            </a:endParaRPr>
          </a:p>
          <a:p>
            <a:r>
              <a:rPr lang="en-US" altLang="ja-JP" sz="3600" b="1">
                <a:latin typeface="新細明體"/>
                <a:ea typeface="新細明體"/>
              </a:rPr>
              <a:t>6.</a:t>
            </a:r>
            <a:r>
              <a:rPr lang="ja-JP" altLang="en-US" sz="3600" b="1">
                <a:latin typeface="新細明體"/>
                <a:ea typeface="新細明體"/>
              </a:rPr>
              <a:t>禁教令頒布後，為什麼保祿・三木會成為政府的眼中釘？</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為什麼大將軍要下令割去那</a:t>
            </a:r>
            <a:r>
              <a:rPr lang="en-US" altLang="zh-TW" sz="3600" b="1">
                <a:latin typeface="新細明體"/>
                <a:ea typeface="新細明體"/>
              </a:rPr>
              <a:t>26</a:t>
            </a:r>
            <a:r>
              <a:rPr lang="zh-TW" altLang="en-US" sz="3600" b="1">
                <a:latin typeface="新細明體"/>
                <a:ea typeface="新細明體"/>
              </a:rPr>
              <a:t>人的左耳，將他們遊街示眾</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為什麼大將軍要逼迫那</a:t>
            </a:r>
            <a:r>
              <a:rPr lang="en-US" altLang="zh-TW" sz="3600" b="1">
                <a:latin typeface="新細明體"/>
                <a:ea typeface="新細明體"/>
              </a:rPr>
              <a:t>26</a:t>
            </a:r>
            <a:r>
              <a:rPr lang="zh-TW" altLang="en-US" sz="3600" b="1">
                <a:latin typeface="新細明體"/>
                <a:ea typeface="新細明體"/>
              </a:rPr>
              <a:t>人在冬天從京都走到長崎？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sz="3600" b="1">
                <a:latin typeface="新細明體"/>
                <a:ea typeface="新細明體"/>
              </a:rPr>
              <a:t>9.</a:t>
            </a:r>
            <a:r>
              <a:rPr lang="ja-JP" altLang="en-US" sz="3600" b="1">
                <a:latin typeface="新細明體"/>
                <a:ea typeface="新細明體"/>
              </a:rPr>
              <a:t>從京都走到長崎那麼遠的路程中，保祿・三木做了什麼</a:t>
            </a:r>
            <a:r>
              <a:rPr lang="ja-JP" altLang="en-US" sz="3600" b="1" smtClean="0">
                <a:latin typeface="新細明體"/>
                <a:ea typeface="新細明體"/>
              </a:rPr>
              <a:t>？</a:t>
            </a:r>
            <a:endParaRPr lang="en-US" altLang="ja-JP" sz="3600" b="1" smtClean="0">
              <a:latin typeface="新細明體"/>
              <a:ea typeface="新細明體"/>
            </a:endParaRPr>
          </a:p>
          <a:p>
            <a:endParaRPr lang="ja-JP" altLang="en-US" sz="3600" b="1">
              <a:latin typeface="新細明體"/>
              <a:ea typeface="新細明體"/>
            </a:endParaRPr>
          </a:p>
          <a:p>
            <a:r>
              <a:rPr lang="en-US" altLang="ja-JP" sz="3600" b="1">
                <a:latin typeface="新細明體"/>
                <a:ea typeface="新細明體"/>
              </a:rPr>
              <a:t>10.</a:t>
            </a:r>
            <a:r>
              <a:rPr lang="ja-JP" altLang="en-US" sz="3600" b="1">
                <a:latin typeface="新細明體"/>
                <a:ea typeface="新細明體"/>
              </a:rPr>
              <a:t>從京都走到長崎的路程中，為什麼那</a:t>
            </a:r>
            <a:r>
              <a:rPr lang="en-US" altLang="ja-JP" sz="3600" b="1">
                <a:latin typeface="新細明體"/>
                <a:ea typeface="新細明體"/>
              </a:rPr>
              <a:t>26</a:t>
            </a:r>
            <a:r>
              <a:rPr lang="ja-JP" altLang="en-US" sz="3600" b="1">
                <a:latin typeface="新細明體"/>
                <a:ea typeface="新細明體"/>
              </a:rPr>
              <a:t>人心中不但沒有恐懼還更加堅定信心？</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為什麼小安道在長崎的刑場上看到自己的雙親還可以安慰他們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a:t>
            </a:r>
            <a:r>
              <a:rPr lang="en-US" altLang="zh-TW" sz="3600" b="1">
                <a:latin typeface="新細明體"/>
                <a:ea typeface="新細明體"/>
              </a:rPr>
              <a:t>19</a:t>
            </a:r>
            <a:r>
              <a:rPr lang="zh-TW" altLang="en-US" sz="3600" b="1">
                <a:latin typeface="新細明體"/>
                <a:ea typeface="新細明體"/>
              </a:rPr>
              <a:t>世紀有傳教士再度踏上日本時，竟然發現長崎還有「隱藏的基督徒」存在？</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我生活已不是我生活，而是基督在我內生活。</a:t>
            </a:r>
            <a:r>
              <a:rPr lang="en-US" altLang="zh-TW" sz="3600" b="1"/>
              <a:t>』</a:t>
            </a:r>
            <a:r>
              <a:rPr lang="zh-TW" altLang="en-US" sz="3600" b="1"/>
              <a:t>」（迦</a:t>
            </a:r>
            <a:r>
              <a:rPr lang="en-US" altLang="zh-TW" sz="3600" b="1"/>
              <a:t>2,20</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「日本</a:t>
            </a:r>
            <a:r>
              <a:rPr lang="en-US" altLang="zh-TW" sz="6000" b="1">
                <a:latin typeface="新細明體"/>
                <a:ea typeface="新細明體"/>
              </a:rPr>
              <a:t>26</a:t>
            </a:r>
            <a:r>
              <a:rPr lang="zh-TW" altLang="en-US" sz="6000" b="1">
                <a:latin typeface="新細明體"/>
                <a:ea typeface="新細明體"/>
              </a:rPr>
              <a:t>殉道聖人」的故事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從影片中我們看到，這「日本</a:t>
            </a:r>
            <a:r>
              <a:rPr lang="en-US" altLang="zh-TW" sz="3600" b="1"/>
              <a:t>26</a:t>
            </a:r>
            <a:r>
              <a:rPr lang="zh-TW" altLang="en-US" sz="3600" b="1"/>
              <a:t>殉道聖人」，為了愛耶穌受許多的苦，也看到教會在傳承的過程中真是經歷</a:t>
            </a:r>
            <a:r>
              <a:rPr lang="zh-TW" altLang="en-US" sz="3600" b="1" smtClean="0"/>
              <a:t>千辛萬苦。</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250</a:t>
            </a:r>
            <a:r>
              <a:rPr lang="zh-TW" altLang="en-US" sz="3600" b="1"/>
              <a:t>年的禁教令，千千萬萬的「隱藏基督徒」一定也經歷了難以想像的艱辛與磨難</a:t>
            </a:r>
            <a:r>
              <a:rPr lang="zh-TW" altLang="en-US" sz="3600" b="1" smtClean="0"/>
              <a:t>。。</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生活中，我們可以做些什麼，來幫助自己好好珍惜這得來不易的寶貴信仰？</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你比較渴望得到哪些神恩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在宗徒們和教會歷代聖人、聖女身上，聖神七恩結出了哪些生命的果實？</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天父的孩子，教會經過數千年傳承，才從西方傳到東方，沒想到，又遭遇這麼多的磨難。</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除了「日本</a:t>
            </a:r>
            <a:r>
              <a:rPr lang="en-US" altLang="zh-TW" sz="3600" b="1"/>
              <a:t>26</a:t>
            </a:r>
            <a:r>
              <a:rPr lang="zh-TW" altLang="en-US" sz="3600" b="1"/>
              <a:t>殉道聖人」，以及千千萬萬的「隱藏基督徒」，他們都是為了愛耶穌，心甘情願承受這麼多的</a:t>
            </a:r>
            <a:r>
              <a:rPr lang="zh-TW" altLang="en-US" sz="3600" b="1" smtClean="0"/>
              <a:t>苦。</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我們真是何其有幸可以擁有這寶貴的信仰，為了更多尚未認識耶穌福音的人，我們也要努力的在生活中為基督作證，引領周遭的近人認識耶穌。</a:t>
            </a:r>
            <a:endParaRPr lang="en-US" altLang="zh-TW" sz="3600" b="1"/>
          </a:p>
        </p:txBody>
      </p:sp>
    </p:spTree>
    <p:extLst>
      <p:ext uri="{BB962C8B-B14F-4D97-AF65-F5344CB8AC3E}">
        <p14:creationId xmlns:p14="http://schemas.microsoft.com/office/powerpoint/2010/main" val="749468195"/>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844824"/>
            <a:ext cx="774086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親愛的天主聖三，謝謝祢讓我們聽到「日本</a:t>
            </a:r>
            <a:r>
              <a:rPr lang="en-US" altLang="zh-TW" sz="3600" b="1"/>
              <a:t>26</a:t>
            </a:r>
            <a:r>
              <a:rPr lang="zh-TW" altLang="en-US" sz="3600" b="1"/>
              <a:t>殉道聖人」的故事，他們何其有幸，有「祢在他們內生活」，求祢也賜給我們勇氣，時時渴望有「祢在我們內生活」，使我們能常為祢作證。以上所求是靠天主聖三之名，阿們。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946511"/>
            <a:ext cx="866783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婚姻聖事的恩寵</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二</a:t>
            </a:r>
            <a:r>
              <a:rPr lang="zh-TW" altLang="en-US" sz="6000" b="1">
                <a:ea typeface="Microsoft JhengHei Light" panose="020b0304030504040204"/>
              </a:rPr>
              <a:t>人在主內成為一體</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75489" y="2115514"/>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-9</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親愛的主耶穌，謝謝祢一直陪伴著我們，以袮的話引領我們常常跟隨袮的腳步，求祢開啟我們的智慧，用心聆聽老師和同學的分享，認真學習。我們這樣祈求是靠祢的名，阿們。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創世紀</a:t>
            </a:r>
            <a:r>
              <a:rPr lang="en-US" altLang="zh-TW" sz="3600" b="1"/>
              <a:t>2,18</a:t>
            </a:r>
            <a:r>
              <a:rPr lang="zh-TW" altLang="en-US" sz="3600" b="1"/>
              <a:t>～</a:t>
            </a:r>
            <a:r>
              <a:rPr lang="en-US" altLang="zh-TW" sz="3600" b="1" smtClean="0"/>
              <a:t>24</a:t>
            </a:r>
          </a:p>
          <a:p>
            <a:pPr algn="ctr"/>
            <a:r>
              <a:rPr lang="zh-TW" altLang="en-US" sz="3600" b="1" smtClean="0"/>
              <a:t>馬</a:t>
            </a:r>
            <a:r>
              <a:rPr lang="zh-TW" altLang="en-US" sz="3600" b="1"/>
              <a:t>爾谷福音</a:t>
            </a:r>
            <a:r>
              <a:rPr lang="en-US" altLang="zh-TW" sz="3600" b="1"/>
              <a:t>10,1</a:t>
            </a:r>
            <a:r>
              <a:rPr lang="zh-TW" altLang="en-US" sz="3600" b="1"/>
              <a:t>～</a:t>
            </a:r>
            <a:r>
              <a:rPr lang="en-US" altLang="zh-TW" sz="3600" b="1"/>
              <a:t>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a:t>
            </a:r>
            <a:r>
              <a:rPr lang="zh-TW" altLang="en-US" sz="3600" b="1" smtClean="0"/>
              <a:t>在看過</a:t>
            </a:r>
            <a:r>
              <a:rPr lang="zh-TW" altLang="en-US" sz="3600" b="1"/>
              <a:t>流浪狗和流浪貓四處遊蕩嗎？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你覺得在自己的身上，有看到天主聖神七恩所結出的果實嗎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你會渴望天主聖神幫助自己結出哪些生命的果實嗎？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你們聽過些流浪</a:t>
            </a:r>
            <a:r>
              <a:rPr lang="zh-TW" altLang="en-US" sz="3600" b="1"/>
              <a:t>動物會因為太餓</a:t>
            </a:r>
            <a:r>
              <a:rPr lang="zh-TW" altLang="en-US" sz="3600" b="1" smtClean="0"/>
              <a:t>了，</a:t>
            </a:r>
            <a:r>
              <a:rPr lang="zh-TW" altLang="en-US" sz="3600" b="1"/>
              <a:t>沒東西吃而攻擊人嗎？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你們知道為什麼牠們會流浪街頭，沒有人照顧牠們嗎？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85546" y="3105834"/>
            <a:ext cx="817290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這些主人為什麼可以這樣對待牠們呢？</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105834"/>
            <a:ext cx="761484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這樣做是不是很沒有責任感呢？</a:t>
            </a:r>
            <a:endParaRPr lang="en-US" sz="3600" b="1"/>
          </a:p>
        </p:txBody>
      </p:sp>
    </p:spTree>
    <p:extLst>
      <p:ext uri="{BB962C8B-B14F-4D97-AF65-F5344CB8AC3E}">
        <p14:creationId xmlns:p14="http://schemas.microsoft.com/office/powerpoint/2010/main" val="3225510464"/>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2828835"/>
            <a:ext cx="761484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如果這些主人也用同樣的方式對待自己的孩子，那孩子是不是更可憐呢？</a:t>
            </a:r>
            <a:endParaRPr lang="en-US" sz="3600" b="1"/>
          </a:p>
        </p:txBody>
      </p:sp>
    </p:spTree>
    <p:extLst>
      <p:ext uri="{BB962C8B-B14F-4D97-AF65-F5344CB8AC3E}">
        <p14:creationId xmlns:p14="http://schemas.microsoft.com/office/powerpoint/2010/main" val="2008339448"/>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2828835"/>
            <a:ext cx="761484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你們想如果一個孩子沒有家，孩子有辦法平安長大嗎？</a:t>
            </a:r>
            <a:endParaRPr lang="en-US" sz="3600" b="1"/>
          </a:p>
        </p:txBody>
      </p:sp>
    </p:spTree>
    <p:extLst>
      <p:ext uri="{BB962C8B-B14F-4D97-AF65-F5344CB8AC3E}">
        <p14:creationId xmlns:p14="http://schemas.microsoft.com/office/powerpoint/2010/main" val="2110048948"/>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小活動──孩子需要家的保護</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720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「家」對孩子來說真是太重要了，教會也特別重視家庭，耶穌為了宣講福音雖然沒有成家，卻非常重視家庭，還訂立了婚姻聖</a:t>
            </a:r>
            <a:r>
              <a:rPr lang="zh-TW" altLang="en-US" sz="3600" b="1" smtClean="0"/>
              <a:t>事。</a:t>
            </a:r>
            <a:endParaRPr lang="en-US" altLang="zh-TW" sz="3600" b="1" smtClean="0"/>
          </a:p>
          <a:p>
            <a:endParaRPr lang="en-US" altLang="zh-TW" sz="3600" b="1"/>
          </a:p>
          <a:p>
            <a:r>
              <a:rPr lang="zh-TW" altLang="en-US" sz="3600" b="1" smtClean="0"/>
              <a:t>今天</a:t>
            </a:r>
            <a:r>
              <a:rPr lang="zh-TW" altLang="en-US" sz="3600" b="1"/>
              <a:t>我們要來看看什麼是婚姻聖事。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孩子們，耶穌宣講福音時，自己雖然沒有結婚建立家庭，卻十分重視家庭，也很看重和家人之間的關係。</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有次，</a:t>
            </a:r>
            <a:r>
              <a:rPr lang="zh-TW" altLang="en-US" sz="3600" b="1"/>
              <a:t>聖母找祂一起到加納參加婚宴，宴席中沒酒了，聖母很著急，請耶穌幫忙，原本耶穌不覺得有這個必要，但為了祝賀這對新婚夫婦，也特別顯了變水為酒的</a:t>
            </a:r>
            <a:r>
              <a:rPr lang="zh-TW" altLang="en-US" sz="3600" b="1" smtClean="0"/>
              <a:t>奇蹟。</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a:latin typeface="+mj-ea"/>
                <a:ea typeface="+mj-ea"/>
              </a:rPr>
              <a:t>-1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又有一次，宗徒伯多祿請耶穌到家裡吃飯，進了家才發現自己的岳母生病臥床，耶穌看了，知道伯多祿心裡既尷尬又著急，便馬上治癒了</a:t>
            </a:r>
            <a:r>
              <a:rPr lang="zh-TW" altLang="en-US" sz="3600" b="1" smtClean="0">
                <a:latin typeface="新細明體"/>
                <a:ea typeface="新細明體"/>
              </a:rPr>
              <a:t>她。</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猶太人的梅瑟律法中，是准許男人休掉自己的妻子，有次，法利塞人便故意用這個問題試探耶穌：「老師，祢同意丈夫可以休妻嗎？」</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耶穌當然知道法利塞人是不懷好意，便先引用了經上的話「天主造了一男一女，人要離開自己的父母，依附妻子，二人成為一體</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接著再特別告訴眾人「天主所結合的人不可拆散」，這便是耶穌親自訂立的婚姻聖事。</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我們在這兩段</a:t>
            </a:r>
            <a:r>
              <a:rPr lang="zh-TW" altLang="en-US" sz="3600" b="1">
                <a:latin typeface="新細明體"/>
                <a:ea typeface="新細明體"/>
              </a:rPr>
              <a:t>聖言中</a:t>
            </a:r>
            <a:r>
              <a:rPr lang="zh-TW" altLang="en-US" sz="3600" b="1" smtClean="0">
                <a:latin typeface="新細明體"/>
                <a:ea typeface="新細明體"/>
              </a:rPr>
              <a:t>，天</a:t>
            </a:r>
            <a:r>
              <a:rPr lang="zh-TW" altLang="en-US" sz="3600" b="1">
                <a:latin typeface="新細明體"/>
                <a:ea typeface="新細明體"/>
              </a:rPr>
              <a:t>父在創造我們時，即已安排妥當「男人要離開父母，依附自己的妻子，二人成為一體」，這是為了要建立家庭、繁衍子孫。</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當耶穌面對法利塞人試探時，耶穌知道他們是想藉此抓耶穌的話柄，如果耶穌同意休妻等於是違反祂常講的彼此相愛。</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耶穌便直接指出梅瑟當初准許休妻，是因為「猶太人心硬」，早已忘了天父所說的話，耶穌才再次提醒「天主所結合的人不可拆散」。</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耶穌自己雖然沒有結婚，但不表示祂不知道，要維繫一個穩定的婚姻和家庭是有挑戰的，彼此相愛不是掛在嘴邊用說的，真正的愛是需要經得起考驗</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彼此相愛是需要學習的，更需要天主聖神的幫助，耶穌許諾給我們的聖神，是要陪伴我們學習耶穌所交付的「這是我的命令，你們該彼此相愛，如同我愛了你們一樣</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耶穌對宗徒們說：</a:t>
            </a:r>
            <a:r>
              <a:rPr lang="en-US" altLang="zh-TW" sz="3600" b="1"/>
              <a:t>『</a:t>
            </a:r>
            <a:r>
              <a:rPr lang="zh-TW" altLang="en-US" sz="3600" b="1"/>
              <a:t>聖神將與你們同在，並在你們內。</a:t>
            </a:r>
            <a:r>
              <a:rPr lang="en-US" altLang="zh-TW" sz="3600" b="1"/>
              <a:t>』</a:t>
            </a:r>
            <a:r>
              <a:rPr lang="zh-TW" altLang="en-US" sz="3600" b="1"/>
              <a:t>」（若</a:t>
            </a:r>
            <a:r>
              <a:rPr lang="en-US" altLang="zh-TW" sz="3600" b="1"/>
              <a:t>14,17</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耶穌知道要確實做到彼此相愛是不容易的，尤其是要和一個人長時間相處，更是極為困難，短時間相處勉強可以容忍，長時間相處，若無法真正相愛，是很痛苦的</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所以，耶穌早已為我們預備了聖神的恩寵，要幫助我們一起來面對這樣的挑戰，幫助每一對夫妻都能持守住在婚姻聖事中向對方許下的誓言「一輩子愛你直到離世的那天」。 </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a:t>
            </a:r>
            <a:r>
              <a:rPr lang="zh-TW" altLang="en-US" sz="3600" b="1" smtClean="0">
                <a:latin typeface="新細明體"/>
                <a:ea typeface="新細明體"/>
              </a:rPr>
              <a:t>自己沒</a:t>
            </a:r>
            <a:r>
              <a:rPr lang="zh-TW" altLang="en-US" sz="3600" b="1">
                <a:latin typeface="新細明體"/>
                <a:ea typeface="新細明體"/>
              </a:rPr>
              <a:t>結婚建立家庭卻十分重視家庭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耶穌宣講福音時，為什麼法利塞人要以休妻的問題來試探耶穌？</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法利塞人以休妻問題試探耶穌時，耶穌對他們說了什麼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耶穌為什麼要親自為我們訂立婚姻聖事？</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耶穌為什麼要提醒眾人「天主所結合的人不可拆散」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在教會的婚姻聖事中，為什麼夫妻雙方要相互許下誓言？</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真正做到婚姻聖事中的誓言，是很容易的還是相當不容易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婚姻</a:t>
            </a:r>
            <a:r>
              <a:rPr lang="zh-TW" altLang="en-US" sz="3600" b="1">
                <a:latin typeface="新細明體"/>
                <a:ea typeface="新細明體"/>
              </a:rPr>
              <a:t>聖事中的誓言對夫妻雙方，有助於彼此相愛還是根本沒有用？</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為什麼耶穌要提醒眾人，真正的愛是需要經得起考驗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只要</a:t>
            </a:r>
            <a:r>
              <a:rPr lang="zh-TW" altLang="en-US" sz="3600" b="1">
                <a:latin typeface="新細明體"/>
                <a:ea typeface="新細明體"/>
              </a:rPr>
              <a:t>遭遇挑戰便吵架、分手的愛，是真正的彼此相愛嗎？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為什麼耶穌要提醒眾人，長時間的相處更需要做到彼此相愛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耶穌許諾給我們的聖神，在婚姻聖事中可以對夫妻有什麼幫助？</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天主所結合的，人不可拆散！</a:t>
            </a:r>
            <a:r>
              <a:rPr lang="en-US" altLang="zh-TW" sz="3600" b="1"/>
              <a:t>』</a:t>
            </a:r>
            <a:r>
              <a:rPr lang="zh-TW" altLang="en-US" sz="3600" b="1"/>
              <a:t>」（谷</a:t>
            </a:r>
            <a:r>
              <a:rPr lang="en-US" altLang="zh-TW" sz="3600" b="1"/>
              <a:t>10,9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小華的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小琪的故事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1983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孩子們，小琪的媽媽不忍心看自己的孩子受苦，痛心的想離開自己的丈夫，幸好小琪懂事，主動提出建議，才暫時度過難關，也讓媽媽非常感動，看到小琪也這麼愛這個家。</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生活中，我們可以做些什麼，來幫助自己像小琪一樣，願意以小小的行動來愛護自己的家？</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天父的孩子，耶穌在宣講福音時，早已知道家庭對每個人的重要，雖然耶穌自己沒有結婚建立家庭，卻親自為我們訂立了婚姻聖事，也提醒我們「天主所結合的人不可拆散」。</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知道，為維繫婚姻與家庭的安定，每個人都需要學習彼此相愛，特別為我們許下天主聖神，幫助我們藉由聖神的帶領，在遇到困難時，可以像小琪的家庭一樣，相互體諒、彼此擔待，共同來守護我們自己的家。</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34888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317987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親愛的主耶穌，謝謝祢親自為我們訂立了婚姻聖事，告訴我們「天主所結合的人不可拆散</a:t>
            </a:r>
            <a:r>
              <a:rPr lang="zh-TW" altLang="en-US" sz="3600" b="1" smtClean="0"/>
              <a:t>」。</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求袮幫助我們每個人，在生活中都能像小琪一樣，以行動來愛護自己的家，和爸媽及家人，共同守護家的溫暖。以上所求是靠祢的名，阿們。</a:t>
            </a:r>
            <a:endParaRPr lang="zh-TW" altLang="en-US" sz="3600" b="1"/>
          </a:p>
        </p:txBody>
      </p:sp>
    </p:spTree>
    <p:extLst>
      <p:ext uri="{BB962C8B-B14F-4D97-AF65-F5344CB8AC3E}">
        <p14:creationId xmlns:p14="http://schemas.microsoft.com/office/powerpoint/2010/main" val="2948266771"/>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763688" y="2852936"/>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信友的</a:t>
            </a:r>
            <a:r>
              <a:rPr lang="zh-TW" altLang="en-US" sz="6600" b="1" smtClean="0">
                <a:ea typeface="Microsoft JhengHei Light" panose="020b0304030504040204"/>
              </a:rPr>
              <a:t>身體</a:t>
            </a:r>
            <a:endParaRPr lang="en-US" altLang="zh-TW" sz="6600" b="1" smtClean="0">
              <a:ea typeface="Microsoft JhengHei Light" panose="020b0304030504040204"/>
            </a:endParaRPr>
          </a:p>
          <a:p>
            <a:r>
              <a:rPr lang="zh-TW" altLang="en-US" sz="6600" b="1" smtClean="0">
                <a:ea typeface="Microsoft JhengHei Light" panose="020b0304030504040204"/>
              </a:rPr>
              <a:t>是</a:t>
            </a:r>
            <a:r>
              <a:rPr lang="zh-TW" altLang="en-US" sz="6600" b="1">
                <a:ea typeface="Microsoft JhengHei Light" panose="020b0304030504040204"/>
              </a:rPr>
              <a:t>聖神的宮殿</a:t>
            </a: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795569" y="202193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-10</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14,15</a:t>
            </a:r>
            <a:r>
              <a:rPr lang="zh-TW" altLang="en-US" sz="3600" b="1"/>
              <a:t>～</a:t>
            </a:r>
            <a:r>
              <a:rPr lang="en-US" altLang="zh-TW" sz="3600" b="1"/>
              <a:t>17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孩子們，小華因一時的口欲，未謹慎分辨而讓自己犯下錯誤，幸好在聖神的帶領下，小華及時認錯，因而找回了心靈的平安與喜樂。</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親愛的主耶穌，謝謝祢在每天的生活中保護我們，也保護我們的家人，今天又帶領我們來上主日學，求祢幫助我們藉由學習，越來越愛祢。以上祈求是靠祢的名，阿們。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格林多前書</a:t>
            </a:r>
            <a:r>
              <a:rPr lang="en-US" altLang="zh-TW" sz="3600" b="1"/>
              <a:t>6,12</a:t>
            </a:r>
            <a:r>
              <a:rPr lang="zh-TW" altLang="en-US" sz="3600" b="1"/>
              <a:t>～</a:t>
            </a:r>
            <a:r>
              <a:rPr lang="en-US" altLang="zh-TW" sz="3600" b="1"/>
              <a:t>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孩子們，你們在學校和同學相處時，曾經遇到過有人做錯事又死不認帳嗎？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碰到這種情況，你們會覺得很嘔嗎？怎麼會有這種人，明明是自己做錯了，敢做又不敢當，實在是太孬了？</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你們覺得有什麼辦法可以讓這種人願意承認自己的錯嗎？或是讓這種人不要再繼續這樣作弄人嗎？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小活動──做人的基本態度</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做人確實需要有個基本態度，才不會造成有人做出傷害別人的事，教會初期也遭遇了相同的</a:t>
            </a:r>
            <a:r>
              <a:rPr lang="zh-TW" altLang="en-US" sz="3600" b="1" smtClean="0"/>
              <a:t>挑戰。</a:t>
            </a:r>
            <a:endParaRPr lang="en-US" altLang="zh-TW" sz="3600" b="1" smtClean="0"/>
          </a:p>
          <a:p>
            <a:endParaRPr lang="en-US" altLang="zh-TW" sz="3600" b="1"/>
          </a:p>
          <a:p>
            <a:r>
              <a:rPr lang="zh-TW" altLang="en-US" sz="3600" b="1" smtClean="0"/>
              <a:t>今天</a:t>
            </a:r>
            <a:r>
              <a:rPr lang="zh-TW" altLang="en-US" sz="3600" b="1"/>
              <a:t>我們要來看看，教會怎麼面對這樣的挑戰。</a:t>
            </a:r>
          </a:p>
        </p:txBody>
      </p:sp>
    </p:spTree>
    <p:extLst>
      <p:ext uri="{BB962C8B-B14F-4D97-AF65-F5344CB8AC3E}">
        <p14:creationId xmlns:p14="http://schemas.microsoft.com/office/powerpoint/2010/main" val="3425409078"/>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孩子們，耶穌宣講福音時，不斷的告訴眾人，天父是這麼愛我們、充滿慈悲，即使我們犯了錯，只要勇於認錯，慈愛的父隨時都願意接納悔改認錯的</a:t>
            </a:r>
            <a:r>
              <a:rPr lang="zh-TW" altLang="en-US" sz="3600" b="1" smtClean="0"/>
              <a:t>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這些反對耶穌的人，是當時的經師和法利塞人，他們一向遵守律法，特別痛恨那些不遵守律法的</a:t>
            </a:r>
            <a:r>
              <a:rPr lang="zh-TW" altLang="en-US" sz="3600" b="1" smtClean="0"/>
              <a:t>人。</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有次他們當場</a:t>
            </a:r>
            <a:r>
              <a:rPr lang="zh-TW" altLang="en-US" sz="3600" b="1" smtClean="0">
                <a:latin typeface="新細明體"/>
                <a:ea typeface="新細明體"/>
              </a:rPr>
              <a:t>抓到犯法的淫婦，</a:t>
            </a:r>
            <a:r>
              <a:rPr lang="zh-TW" altLang="en-US" sz="3600" b="1">
                <a:latin typeface="新細明體"/>
                <a:ea typeface="新細明體"/>
              </a:rPr>
              <a:t>便故意將她帶到耶穌面前，表面上是要看耶穌是否會以父的慈悲寬恕她，事實上是想藉機陷害耶穌，倘若耶穌真的當眾寬恕罪婦的錯，便可控告耶穌違反梅瑟</a:t>
            </a:r>
            <a:r>
              <a:rPr lang="zh-TW" altLang="en-US" sz="3600" b="1" smtClean="0">
                <a:latin typeface="新細明體"/>
                <a:ea typeface="新細明體"/>
              </a:rPr>
              <a:t>律法。</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生活中，我們可以做些什麼，來幫助自己像小華一樣，時時聆聽聖神的聲音跟隨祂的帶領？</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88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耶穌當然知道他們的計謀，也不想和他們辯論，便當場問眾人：「你們中間誰沒犯過錯的，拿起石頭丟吧！」眾人聽了，也一一的默默離開了，耶穌看著那婦人：「回家去吧，不要再犯錯了。」</a:t>
            </a:r>
          </a:p>
        </p:txBody>
      </p:sp>
    </p:spTree>
    <p:extLst>
      <p:ext uri="{BB962C8B-B14F-4D97-AF65-F5344CB8AC3E}">
        <p14:creationId xmlns:p14="http://schemas.microsoft.com/office/powerpoint/2010/main" val="2271235622"/>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雖然耶穌寬恕了婦人的錯，但耶穌復活升天後，宗徒們四處宣講福音時，還是再度碰到了這樣的</a:t>
            </a:r>
            <a:r>
              <a:rPr lang="zh-TW" altLang="en-US" sz="3600" b="1" smtClean="0">
                <a:latin typeface="新細明體"/>
                <a:ea typeface="新細明體"/>
              </a:rPr>
              <a:t>挑戰。</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宗徒保祿便特別勸勉眾人「人的身體不是為淫亂，而是為主</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這段聖言中，我們很清楚看到，保祿宗徒苦口婆心的提醒眾人「凡事都可行，但不全都有益處</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每個人要按照耶穌的教導，在生活上活出該有的做人基本態度，尤其是要懂得潔身自愛。</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保祿宗徒還特別告訴眾人，耶穌雖然已經復活、升天，但是祂所預許的聖神時時都陪伴著我們，也住在我們</a:t>
            </a:r>
            <a:r>
              <a:rPr lang="zh-TW" altLang="en-US" sz="3600" b="1" smtClean="0">
                <a:latin typeface="新細明體"/>
                <a:ea typeface="新細明體"/>
              </a:rPr>
              <a:t>中間。</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我們所做的一切都是與聖神結合，更當要懂得潔身自愛，維護聖神宮殿的潔淨。</a:t>
            </a:r>
          </a:p>
        </p:txBody>
      </p:sp>
    </p:spTree>
    <p:extLst>
      <p:ext uri="{BB962C8B-B14F-4D97-AF65-F5344CB8AC3E}">
        <p14:creationId xmlns:p14="http://schemas.microsoft.com/office/powerpoint/2010/main" val="1966929242"/>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保祿這麼說，是希望每個人明瞭，千萬不要讓自己的身體成為罪惡的工具，聖神已經住在我們中間，我們可以跟隨聖神的帶領，勇敢的宣講福音，為耶穌作證，光榮父的</a:t>
            </a:r>
            <a:r>
              <a:rPr lang="zh-TW" altLang="en-US" sz="3600" b="1" smtClean="0">
                <a:latin typeface="新細明體"/>
                <a:ea typeface="新細明體"/>
              </a:rPr>
              <a:t>名。</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同樣的，如果我們軟弱了，不聽從耶穌的話，也不在意聖神的聲音，一心只想放縱自己作惡，也不在乎做人的基本態度，那我們便是讓自己的身體成了罪惡的工具，不但自己犯錯，還連累他人，也傷害許多人。</a:t>
            </a:r>
          </a:p>
        </p:txBody>
      </p:sp>
    </p:spTree>
    <p:extLst>
      <p:ext uri="{BB962C8B-B14F-4D97-AF65-F5344CB8AC3E}">
        <p14:creationId xmlns:p14="http://schemas.microsoft.com/office/powerpoint/2010/main" val="819479534"/>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a:latin typeface="+mj-ea"/>
              </a:rPr>
              <a:t>-1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保祿才會特別提醒眾人「務必要用你們的身體光榮天主」，聖神已住在我們內，我們要學習聆聽聖神的聲音，跟隨祂的帶領，維護聖神宮殿的潔淨，以這宮殿為主作證，光榮天主的名。</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耶穌為什麼要不斷告訴眾人，天父是這麼愛我們又充滿慈悲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為什麼有些人對耶穌所宣講的愛與慈悲非常反感？</a:t>
            </a:r>
          </a:p>
        </p:txBody>
      </p:sp>
    </p:spTree>
    <p:extLst>
      <p:ext uri="{BB962C8B-B14F-4D97-AF65-F5344CB8AC3E}">
        <p14:creationId xmlns:p14="http://schemas.microsoft.com/office/powerpoint/2010/main" val="2058834310"/>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那些反對耶穌的經師和法利塞人，為了陷害耶穌，他們做了什麼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面對那些要陷害耶穌的經師和法利塞人所帶來的罪婦，耶穌做了什麼？</a:t>
            </a:r>
          </a:p>
        </p:txBody>
      </p:sp>
    </p:spTree>
    <p:extLst>
      <p:ext uri="{BB962C8B-B14F-4D97-AF65-F5344CB8AC3E}">
        <p14:creationId xmlns:p14="http://schemas.microsoft.com/office/powerpoint/2010/main" val="3367094419"/>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對婦人說不要再犯錯了，是縱容她犯錯還是鼓勵她悔改認錯</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宗徒保祿為什麼要勸勉眾人「人的身體不是為淫亂，而是為主」？</a:t>
            </a:r>
          </a:p>
        </p:txBody>
      </p:sp>
    </p:spTree>
    <p:extLst>
      <p:ext uri="{BB962C8B-B14F-4D97-AF65-F5344CB8AC3E}">
        <p14:creationId xmlns:p14="http://schemas.microsoft.com/office/powerpoint/2010/main" val="2265820408"/>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保祿為什麼要提醒眾人要活出該有的做人基本態度，尤其是要做到潔身自愛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保</a:t>
            </a:r>
            <a:r>
              <a:rPr lang="zh-TW" altLang="en-US" sz="3600" b="1">
                <a:latin typeface="新細明體"/>
                <a:ea typeface="新細明體"/>
              </a:rPr>
              <a:t>祿說要活出該有的做人基本態度，這是很不簡單的還是做人的本分？</a:t>
            </a:r>
          </a:p>
        </p:txBody>
      </p:sp>
    </p:spTree>
    <p:extLst>
      <p:ext uri="{BB962C8B-B14F-4D97-AF65-F5344CB8AC3E}">
        <p14:creationId xmlns:p14="http://schemas.microsoft.com/office/powerpoint/2010/main" val="4140033755"/>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為什麼保祿要告訴眾人「我們的身體是聖神的宮殿」</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保</a:t>
            </a:r>
            <a:r>
              <a:rPr lang="zh-TW" altLang="en-US" sz="3600" b="1">
                <a:latin typeface="新細明體"/>
                <a:ea typeface="新細明體"/>
              </a:rPr>
              <a:t>祿提醒我們要維護聖神宮殿的潔淨，這是很困難的還是很容易做到？</a:t>
            </a:r>
          </a:p>
        </p:txBody>
      </p:sp>
    </p:spTree>
    <p:extLst>
      <p:ext uri="{BB962C8B-B14F-4D97-AF65-F5344CB8AC3E}">
        <p14:creationId xmlns:p14="http://schemas.microsoft.com/office/powerpoint/2010/main" val="1678982790"/>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為什麼一旦身體成了罪惡的工具，不但自己犯錯，還會連累他人，也傷害許多人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為什麼保祿要特別提醒眾人「務必要用你們的身體光榮天主」？</a:t>
            </a:r>
          </a:p>
        </p:txBody>
      </p:sp>
    </p:spTree>
    <p:extLst>
      <p:ext uri="{BB962C8B-B14F-4D97-AF65-F5344CB8AC3E}">
        <p14:creationId xmlns:p14="http://schemas.microsoft.com/office/powerpoint/2010/main" val="1787880651"/>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720421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你們的身體是聖神的宮殿，聖神已住在你們內了。</a:t>
            </a:r>
            <a:r>
              <a:rPr lang="en-US" altLang="zh-TW" sz="3600" b="1"/>
              <a:t>』</a:t>
            </a:r>
            <a:r>
              <a:rPr lang="zh-TW" altLang="en-US" sz="3600" b="1" smtClean="0"/>
              <a:t>」</a:t>
            </a:r>
            <a:endParaRPr lang="en-US" altLang="zh-TW" sz="3600" b="1" smtClean="0"/>
          </a:p>
          <a:p>
            <a:r>
              <a:rPr lang="zh-TW" altLang="en-US" sz="3600" b="1" smtClean="0"/>
              <a:t>（</a:t>
            </a:r>
            <a:r>
              <a:rPr lang="zh-TW" altLang="en-US" sz="3600" b="1"/>
              <a:t>格前</a:t>
            </a:r>
            <a:r>
              <a:rPr lang="en-US" altLang="zh-TW" sz="3600" b="1"/>
              <a:t>6,19</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傑遜的故事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天父的孩子，耶穌是這麼的愛我們，特別為我們預備了聖神，引領我們跟隨耶穌的</a:t>
            </a:r>
            <a:r>
              <a:rPr lang="zh-TW" altLang="en-US" sz="3600" b="1" smtClean="0"/>
              <a:t>教導。</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孩子們，傑遜在毫無準備的情況下，突然被拉去要看色情片，幸好他及時發現聖神的聲音，也聽從聖神指示，幫助自己遠離了一次犯錯的可能，也保護了自己。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生活中，我們可以做些什麼，來幫助自己像傑遜一樣，跟隨聖神帶領保護自己遠離罪惡？</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天父的孩子，耶穌是這麼愛我們，不但帶給我們父的愛與慈悲，還特別為我們預備了聖神，時時陪伴我們，也保護我們遠離罪惡。</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在生活中，我們要像傑遜一樣，常聆聽聖神的聲音，跟隨祂的帶領，懂得潔身自愛，堅定自己的意志，常保聖神宮殿的潔淨。</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親愛的主耶穌，謝謝祢為我們預備了聖神，居住在我們心中，保護我們遠離罪惡，求祢幫助我們，時時聽從聖神的帶領，以行動來守護這宮殿的潔淨，以言行為祢作證。以上所求是靠祢的名，阿們。</a:t>
            </a:r>
          </a:p>
        </p:txBody>
      </p:sp>
    </p:spTree>
    <p:extLst>
      <p:ext uri="{BB962C8B-B14F-4D97-AF65-F5344CB8AC3E}">
        <p14:creationId xmlns:p14="http://schemas.microsoft.com/office/powerpoint/2010/main" val="3667603260"/>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83568" y="2852936"/>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作妻子的當順從丈夫 作丈夫的當疼愛妻子</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15449" y="202193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-11</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親愛的主耶穌，謝謝祢聚集我們在祢面前，聆聽祢的話語，求祢幫助我們認真學習，打開心胸，將祢的教導記在心裡，在生活中為祢作證。以上所求是奉祢的名，阿們。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格林多前書</a:t>
            </a:r>
            <a:r>
              <a:rPr lang="en-US" altLang="zh-TW" sz="3600" b="1"/>
              <a:t>7,1</a:t>
            </a:r>
            <a:r>
              <a:rPr lang="zh-TW" altLang="en-US" sz="3600" b="1"/>
              <a:t>～</a:t>
            </a:r>
            <a:r>
              <a:rPr lang="en-US" altLang="zh-TW" sz="3600" b="1" smtClean="0"/>
              <a:t>11</a:t>
            </a:r>
          </a:p>
          <a:p>
            <a:pPr algn="ctr"/>
            <a:r>
              <a:rPr lang="zh-TW" altLang="en-US" sz="3600" b="1" smtClean="0"/>
              <a:t>哥</a:t>
            </a:r>
            <a:r>
              <a:rPr lang="zh-TW" altLang="en-US" sz="3600" b="1"/>
              <a:t>羅森書</a:t>
            </a:r>
            <a:r>
              <a:rPr lang="en-US" altLang="zh-TW" sz="3600" b="1"/>
              <a:t>3,18</a:t>
            </a:r>
            <a:r>
              <a:rPr lang="zh-TW" altLang="en-US" sz="3600" b="1"/>
              <a:t>～</a:t>
            </a:r>
            <a:r>
              <a:rPr lang="en-US" altLang="zh-TW" sz="3600" b="1"/>
              <a:t>25</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我們在生活中，要像小華一樣，時時聆聽聖神的聲音，幫助自己察覺是否有遵照耶穌所教導的去做，才能結出生命的果實。</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孩子們，你們參加過辯論比賽，或看過辯論比賽嗎？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你們會想用這樣的方式來和自己的好朋友溝通嗎？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a:t>
            </a:r>
            <a:r>
              <a:rPr lang="zh-TW" altLang="en-US" sz="3600" b="1" smtClean="0"/>
              <a:t>們</a:t>
            </a:r>
            <a:r>
              <a:rPr lang="zh-TW" altLang="en-US" sz="3600" b="1"/>
              <a:t>覺得溝通是要聽對方的意見和想法，還是要用盡辦法讓對方聽自己的呢？</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你們覺得有什麼方法，可以幫助自己在和好朋友溝通時，先做到讓步呢？</a:t>
            </a:r>
            <a:endParaRPr lang="en-US" sz="3600" b="1"/>
          </a:p>
        </p:txBody>
      </p:sp>
    </p:spTree>
    <p:extLst>
      <p:ext uri="{BB962C8B-B14F-4D97-AF65-F5344CB8AC3E}">
        <p14:creationId xmlns:p14="http://schemas.microsoft.com/office/powerpoint/2010/main" val="617969928"/>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小活動──我願意先讓步</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耶穌在訂立婚姻聖事時，也是希望夫妻都能先為對方設想，才能建立一個真正有愛的</a:t>
            </a:r>
            <a:r>
              <a:rPr lang="zh-TW" altLang="en-US" sz="3600" b="1" smtClean="0"/>
              <a:t>婚姻。</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孩子們，耶穌宣講福音時，雖然有許多女性渴慕耶穌，有曾經哭倒在耶穌腳前流露真情的，也有拿著香液為耶穌抹頭表達愛慕</a:t>
            </a:r>
            <a:r>
              <a:rPr lang="zh-TW" altLang="en-US" sz="3600" b="1" smtClean="0"/>
              <a:t>的。</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耶穌依然明確的知道祂到世間的使命，是為所有人帶來父的愛與慈悲，也因此從未設想過要在人世間建立屬於自己的婚姻與</a:t>
            </a:r>
            <a:r>
              <a:rPr lang="zh-TW" altLang="en-US" sz="3600" b="1" smtClean="0"/>
              <a:t>家庭。</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即便如此，耶穌知道大部分的人會選擇婚姻生活，也特別為我們訂立了婚姻聖事，提醒夫妻「天主所結合的人不可拆散」。</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耶穌所訂立的婚姻聖事，也正是要告訴所有夫妻，婚姻生活中的每一個時刻，都是在考驗夫妻，是否真正做到這兩條最大的誡命</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384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懇求聖神降臨，從天射光，充滿我心。祢是貧乏之恩主，孤獨之父，靈性之光，憂者之慰，苦者之安，勞者之息，涕者之樂，吾心之飴客也</a:t>
            </a:r>
            <a:r>
              <a:rPr lang="zh-TW" altLang="en-US" sz="3600" b="1" smtClean="0"/>
              <a:t>。</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第一條愛天主，既然在天主面前，夫妻雙方共同選擇了婚姻聖事，許下誓言，理當在婚姻生活中遵守這誓言，愛天主也愛對方。</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第二條愛人如己，婚姻聖事是「在天主面前二人成為一體」，便不再分彼此，萬事理應先為對方設想，若仍然依舊有模式只考慮到自己，如何做到「愛人如己」呢？</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a:t>
            </a:r>
            <a:r>
              <a:rPr lang="zh-TW" altLang="en-US" sz="3600" b="1" smtClean="0">
                <a:latin typeface="新細明體"/>
                <a:ea typeface="新細明體"/>
              </a:rPr>
              <a:t>中，</a:t>
            </a:r>
            <a:r>
              <a:rPr lang="zh-TW" altLang="en-US" sz="3600" b="1">
                <a:latin typeface="新細明體"/>
                <a:ea typeface="新細明體"/>
              </a:rPr>
              <a:t>保祿宗徒在推動初期教會發展時，也常見到夫妻在婚姻生活中遇到挑戰，三番兩次提醒眾人要以耶穌的愛彼此包容。</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要確實做到「愛天主又愛人如己」的婚姻生活，本來就不是一件容易的事，特別是在同一屋簷下，每天</a:t>
            </a:r>
            <a:r>
              <a:rPr lang="en-US" altLang="zh-TW" sz="3600" b="1">
                <a:latin typeface="新細明體"/>
                <a:ea typeface="新細明體"/>
              </a:rPr>
              <a:t>24</a:t>
            </a:r>
            <a:r>
              <a:rPr lang="zh-TW" altLang="en-US" sz="3600" b="1">
                <a:latin typeface="新細明體"/>
                <a:ea typeface="新細明體"/>
              </a:rPr>
              <a:t>小時都必須共同生活，更需要依靠聖神的帶領與助祐。</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我們來看一對真實夫妻的故事。</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阿雄和玲玲是鄰居，阿雄從小</a:t>
            </a:r>
            <a:r>
              <a:rPr lang="zh-TW" altLang="en-US" sz="3600" b="1">
                <a:latin typeface="新細明體"/>
                <a:ea typeface="新細明體"/>
              </a:rPr>
              <a:t>是啞巴，聽得懂別人說話，但無法說話，只能用手</a:t>
            </a:r>
            <a:r>
              <a:rPr lang="zh-TW" altLang="en-US" sz="3600" b="1" smtClean="0">
                <a:latin typeface="新細明體"/>
                <a:ea typeface="新細明體"/>
              </a:rPr>
              <a:t>比劃，玲玲跟著</a:t>
            </a:r>
            <a:r>
              <a:rPr lang="zh-TW" altLang="en-US" sz="3600" b="1">
                <a:latin typeface="新細明體"/>
                <a:ea typeface="新細明體"/>
              </a:rPr>
              <a:t>外婆相依為命，從小和阿雄玩在</a:t>
            </a:r>
            <a:r>
              <a:rPr lang="zh-TW" altLang="en-US" sz="3600" b="1" smtClean="0">
                <a:latin typeface="新細明體"/>
                <a:ea typeface="新細明體"/>
              </a:rPr>
              <a:t>一塊。</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阿雄像哥哥一樣照顧她，天天送她上學，兩人成了好朋友，阿雄特別喜歡玲玲。</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兩人長大了，玲玲考上大學到城裡念書，阿雄很高興，也努力賺錢。玲玲畢業後，順利找到一份穩定的工作，開心的回家找阿雄：「雄哥，我要嫁給你。」</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阿雄聽了難以置信，轉頭就跑，玲玲追上去：「你為什麼要拒絕我呢？我</a:t>
            </a:r>
            <a:r>
              <a:rPr lang="en-US" altLang="zh-TW" sz="3600" b="1">
                <a:latin typeface="新細明體"/>
                <a:ea typeface="新細明體"/>
              </a:rPr>
              <a:t>12</a:t>
            </a:r>
            <a:r>
              <a:rPr lang="zh-TW" altLang="en-US" sz="3600" b="1">
                <a:latin typeface="新細明體"/>
                <a:ea typeface="新細明體"/>
              </a:rPr>
              <a:t>歲就愛上你了。」阿雄低著頭，不敢看玲玲。</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懇求聖神降臨，以潔心汙，以灌心枯，以醫心疾，以柔心硬，以暖心寒，以迪心履，懇求聖神降臨也</a:t>
            </a:r>
            <a:r>
              <a:rPr lang="zh-TW" altLang="en-US" sz="3600" b="1" smtClean="0"/>
              <a:t>。</a:t>
            </a:r>
            <a:endParaRPr lang="en-US" altLang="zh-TW" sz="3600" b="1"/>
          </a:p>
        </p:txBody>
      </p:sp>
    </p:spTree>
    <p:extLst>
      <p:ext uri="{BB962C8B-B14F-4D97-AF65-F5344CB8AC3E}">
        <p14:creationId xmlns:p14="http://schemas.microsoft.com/office/powerpoint/2010/main" val="3487956756"/>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有一天，玲玲突然住院，阿雄嚇壞了，趕緊跑去醫院，醫生說，玲玲的喉嚨長了個繭，已經切除，但可能不能再說話了。</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玲玲躺在病床上，阿雄在一旁哭紅了雙眼，終於，他們結婚了。他們用手、用筆、用眼神交談，互相分享彼此的喜怒哀樂，認識他們的人都非常羨慕他們是如此恩愛。</a:t>
            </a:r>
            <a:endParaRPr lang="zh-TW" altLang="en-US" sz="3600" b="1">
              <a:latin typeface="新細明體"/>
              <a:ea typeface="新細明體"/>
            </a:endParaRPr>
          </a:p>
        </p:txBody>
      </p:sp>
    </p:spTree>
    <p:extLst>
      <p:ext uri="{BB962C8B-B14F-4D97-AF65-F5344CB8AC3E}">
        <p14:creationId xmlns:p14="http://schemas.microsoft.com/office/powerpoint/2010/main" val="3882713896"/>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有一天，阿雄生病了，不久便離開人世，鄰居擔心玲玲受不了打擊，都來安慰她，卻聽到玲玲看著阿雄遺照，默默的說：「他還是走了！」</a:t>
            </a:r>
            <a:endParaRPr lang="zh-TW" altLang="en-US" sz="3600" b="1">
              <a:latin typeface="新細明體"/>
              <a:ea typeface="新細明體"/>
            </a:endParaRPr>
          </a:p>
        </p:txBody>
      </p:sp>
    </p:spTree>
    <p:extLst>
      <p:ext uri="{BB962C8B-B14F-4D97-AF65-F5344CB8AC3E}">
        <p14:creationId xmlns:p14="http://schemas.microsoft.com/office/powerpoint/2010/main" val="1268697683"/>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大家驚訝得彼此互望，沒有人知道原來玲玲的喉嚨根本沒問題，她其實是可以說話的。</a:t>
            </a:r>
            <a:endParaRPr lang="zh-TW" altLang="en-US" sz="3600" b="1">
              <a:latin typeface="新細明體"/>
              <a:ea typeface="新細明體"/>
            </a:endParaRPr>
          </a:p>
        </p:txBody>
      </p:sp>
    </p:spTree>
    <p:extLst>
      <p:ext uri="{BB962C8B-B14F-4D97-AF65-F5344CB8AC3E}">
        <p14:creationId xmlns:p14="http://schemas.microsoft.com/office/powerpoint/2010/main" val="3810630017"/>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耶穌宣講福音時，為什麼曾有許多女性渴慕耶穌，向祂表露真情</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耶穌未曾接受她們的愛慕？</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為什麼耶穌宣講福音時，未曾在人世間建立屬於自己的婚姻與家庭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為什麼耶穌自己沒有結婚，卻特別為我們訂立婚姻聖事？</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為什麼耶穌要提醒所有的夫妻「天主所結合的人不可拆散」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法利塞人找耶穌辯論天主的誡命時，耶穌說了什麼？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為什麼耶穌訂立的婚姻聖事，是在考驗夫妻是否真正做到「愛天主又愛人如己」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為什麼保祿宗</a:t>
            </a:r>
            <a:r>
              <a:rPr lang="zh-TW" altLang="en-US" sz="3600" b="1" smtClean="0">
                <a:latin typeface="新細明體"/>
                <a:ea typeface="新細明體"/>
              </a:rPr>
              <a:t>徒也</a:t>
            </a:r>
            <a:r>
              <a:rPr lang="zh-TW" altLang="en-US" sz="3600" b="1">
                <a:latin typeface="新細明體"/>
                <a:ea typeface="新細明體"/>
              </a:rPr>
              <a:t>常看到夫妻在婚姻生活中遇到許多挑戰？</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為什麼生活在同一屋簷下的婚姻生活要做到「愛天主又愛人如己」並不容易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為什麼在婚姻生活中要做到「愛天主又愛人如己」需要依靠聖神的帶領與助祐？</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阿</a:t>
            </a:r>
            <a:r>
              <a:rPr lang="zh-TW" altLang="en-US" sz="3600" b="1">
                <a:latin typeface="新細明體"/>
                <a:ea typeface="新細明體"/>
              </a:rPr>
              <a:t>雄和玲玲的故事可以告訴我們什麼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從阿雄和玲玲的故事中，哪裡可以看出他們做到「愛天主又愛人如己」？</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以聖神之名，滿信者之心，天主者，賜我等聖神光輝，以長至智，以恆安樂，為我等主基督，阿們。</a:t>
            </a:r>
            <a:endParaRPr lang="en-US" altLang="zh-TW" sz="3600" b="1"/>
          </a:p>
        </p:txBody>
      </p:sp>
    </p:spTree>
    <p:extLst>
      <p:ext uri="{BB962C8B-B14F-4D97-AF65-F5344CB8AC3E}">
        <p14:creationId xmlns:p14="http://schemas.microsoft.com/office/powerpoint/2010/main" val="478429180"/>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720421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聖言省思：</a:t>
            </a:r>
          </a:p>
          <a:p>
            <a:r>
              <a:rPr lang="zh-TW" altLang="en-US" sz="3600" b="1"/>
              <a:t>「保祿說：</a:t>
            </a:r>
            <a:r>
              <a:rPr lang="en-US" altLang="zh-TW" sz="3600" b="1"/>
              <a:t>『</a:t>
            </a:r>
            <a:r>
              <a:rPr lang="zh-TW" altLang="en-US" sz="3600" b="1"/>
              <a:t>做妻子的當順從丈夫，做丈夫的要愛妻子。</a:t>
            </a:r>
            <a:r>
              <a:rPr lang="en-US" altLang="zh-TW" sz="3600" b="1"/>
              <a:t>』</a:t>
            </a:r>
            <a:r>
              <a:rPr lang="zh-TW" altLang="en-US" sz="3600" b="1"/>
              <a:t>」</a:t>
            </a:r>
            <a:r>
              <a:rPr lang="en-US" altLang="zh-TW" sz="3600" b="1"/>
              <a:t>(</a:t>
            </a:r>
            <a:r>
              <a:rPr lang="zh-TW" altLang="en-US" sz="3600" b="1"/>
              <a:t>哥</a:t>
            </a:r>
            <a:r>
              <a:rPr lang="en-US" altLang="zh-TW" sz="3600" b="1"/>
              <a:t>3,18</a:t>
            </a:r>
            <a:r>
              <a:rPr lang="zh-TW" altLang="en-US" sz="3600" b="1"/>
              <a:t>～</a:t>
            </a:r>
            <a:r>
              <a:rPr lang="en-US" altLang="zh-TW" sz="3600" b="1"/>
              <a:t>19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阿傑和小嫻的故事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孩子們，「愛天主又愛人如己」是天主給我們的誡命，耶穌也親自做給我們看了，只要我們願意，我們天天都可以做到。</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生活中，我們可以做些什麼，來幫助自己像阿傑和小嫻一樣，以小小的行動做到「愛天主又愛人如己」？</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天父的孩子，耶穌宣講福音時，雖然受到許多女性的愛慕，但是祂沒有選擇為自己建立婚姻和</a:t>
            </a:r>
            <a:r>
              <a:rPr lang="zh-TW" altLang="en-US" sz="3600" b="1" smtClean="0"/>
              <a:t>家庭。</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耶穌為</a:t>
            </a:r>
            <a:r>
              <a:rPr lang="zh-TW" altLang="en-US" sz="3600" b="1"/>
              <a:t>我們訂立了婚姻聖事，是要使我們可以在每天的生活中，實踐天主的兩大誡命「愛天主又愛人如己」。</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這是一份祝福，也是一件不容易的事，初期教會在發展時，也曾遇到許多挑戰，保祿宗徒便特別提醒我們要全心依靠聖神，互相體諒、互相包容。</a:t>
            </a:r>
            <a:endParaRPr lang="en-US" altLang="zh-TW" sz="3600" b="1"/>
          </a:p>
        </p:txBody>
      </p:sp>
    </p:spTree>
    <p:extLst>
      <p:ext uri="{BB962C8B-B14F-4D97-AF65-F5344CB8AC3E}">
        <p14:creationId xmlns:p14="http://schemas.microsoft.com/office/powerpoint/2010/main" val="2590093118"/>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我們要常記得耶穌說的「天主所結合的人不可拆散」，像阿雄和玲玲，以及阿傑和小嫻他們一樣，多為對方設想，一定可以做到「愛天主又愛人如己」。</a:t>
            </a:r>
            <a:endParaRPr lang="en-US" altLang="zh-TW" sz="3600" b="1"/>
          </a:p>
        </p:txBody>
      </p:sp>
    </p:spTree>
    <p:extLst>
      <p:ext uri="{BB962C8B-B14F-4D97-AF65-F5344CB8AC3E}">
        <p14:creationId xmlns:p14="http://schemas.microsoft.com/office/powerpoint/2010/main" val="1121715232"/>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924944"/>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教會的守護神</a:t>
            </a:r>
            <a:r>
              <a:rPr lang="en-US" altLang="zh-TW" sz="6000" b="1" smtClean="0">
                <a:ea typeface="Microsoft JhengHei Light" panose="020b0304030504040204"/>
              </a:rPr>
              <a:t>〜</a:t>
            </a:r>
          </a:p>
          <a:p>
            <a:r>
              <a:rPr lang="zh-TW" altLang="en-US" sz="6000" b="1" smtClean="0">
                <a:ea typeface="Microsoft JhengHei Light" panose="020b0304030504040204"/>
              </a:rPr>
              <a:t>聖</a:t>
            </a:r>
            <a:r>
              <a:rPr lang="zh-TW" altLang="en-US" sz="6000" b="1">
                <a:ea typeface="Microsoft JhengHei Light" panose="020b0304030504040204"/>
              </a:rPr>
              <a:t>愛之神</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86508" y="209394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-2</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852936"/>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親愛的主耶穌，謝謝祢為我們訂立了婚姻聖事，讓我們體驗到在每天的生活中，也可以做到天主的誡命「愛天主又愛人如己</a:t>
            </a:r>
            <a:r>
              <a:rPr lang="zh-TW" altLang="en-US" sz="3600" b="1" smtClean="0"/>
              <a:t>」。</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720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求祢幫助我們好好珍惜現在所擁有的一切，照顧爸媽工作順利，每位家人都平安，特別是幫助我們常以實際行動愛每一位家人，讓這個家在聖神帶領下，為祢做見證。以上祈禱是奉祢的名，阿們。</a:t>
            </a:r>
            <a:endParaRPr lang="zh-TW" altLang="en-US" sz="3600" b="1"/>
          </a:p>
        </p:txBody>
      </p:sp>
    </p:spTree>
    <p:extLst>
      <p:ext uri="{BB962C8B-B14F-4D97-AF65-F5344CB8AC3E}">
        <p14:creationId xmlns:p14="http://schemas.microsoft.com/office/powerpoint/2010/main" val="3431984162"/>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515783" y="281983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天主所結合的</a:t>
            </a:r>
            <a:r>
              <a:rPr lang="zh-TW" altLang="en-US" sz="6600" b="1" smtClean="0">
                <a:ea typeface="Microsoft JhengHei Light" panose="020b0304030504040204"/>
              </a:rPr>
              <a:t>人</a:t>
            </a:r>
            <a:endParaRPr lang="en-US" altLang="zh-TW" sz="6600" b="1" smtClean="0">
              <a:ea typeface="Microsoft JhengHei Light" panose="020b0304030504040204"/>
            </a:endParaRPr>
          </a:p>
          <a:p>
            <a:r>
              <a:rPr lang="zh-TW" altLang="en-US" sz="6600" b="1" smtClean="0">
                <a:ea typeface="Microsoft JhengHei Light" panose="020b0304030504040204"/>
              </a:rPr>
              <a:t>不可</a:t>
            </a:r>
            <a:r>
              <a:rPr lang="zh-TW" altLang="en-US" sz="6600" b="1">
                <a:ea typeface="Microsoft JhengHei Light" panose="020b0304030504040204"/>
              </a:rPr>
              <a:t>拆散</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54766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-12</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親愛的主耶穌，謝謝祢天天和我們在一起，不斷在生活中賜給我們所需要的恩典，求祢派遣聖神到我們中間，開啟我們的智慧，用心學習。以上所求是奉祢的名，阿們。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19,1</a:t>
            </a:r>
            <a:r>
              <a:rPr lang="zh-TW" altLang="en-US" sz="3600" b="1"/>
              <a:t>～</a:t>
            </a:r>
            <a:r>
              <a:rPr lang="en-US" altLang="zh-TW" sz="3600" b="1"/>
              <a:t>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孩子們，你們學校有「家長日」或「親師會」嗎？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老師有請你們幫忙過嗎？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你們有和爸媽一起參加過這樣的活動嗎？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小活動──家的危機</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要維持一個家的穩定確實是不容易，耶穌才特別提醒夫妻「天主所結合的人不可拆散</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孩子們，耶穌接受父的派遣來到我們中間時，為了全心宣講福音，特別放下了在人世間建立自己的婚姻和家庭，但祂依然十分清楚要維繫婚姻與家庭的困難。</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有次，耶穌在聖城「羊門」旁的「貝特匝達」水池，看見一位癱了</a:t>
            </a:r>
            <a:r>
              <a:rPr lang="en-US" altLang="zh-TW" sz="3600" b="1"/>
              <a:t>38</a:t>
            </a:r>
            <a:r>
              <a:rPr lang="zh-TW" altLang="en-US" sz="3600" b="1"/>
              <a:t>年的男子，便上前治癒了他，使他有能力工作照顧</a:t>
            </a:r>
            <a:r>
              <a:rPr lang="zh-TW" altLang="en-US" sz="3600" b="1" smtClean="0"/>
              <a:t>家庭。</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又有次在進耶里哥城時，有位在路旁行乞的瞎子，耶穌也上前醫治了他，讓他不必再繼續靠行乞</a:t>
            </a:r>
            <a:r>
              <a:rPr lang="zh-TW" altLang="en-US" sz="3600" b="1" smtClean="0">
                <a:latin typeface="新細明體"/>
                <a:ea typeface="新細明體"/>
              </a:rPr>
              <a:t>為生。</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耶穌非常清楚，婚姻與家庭必須面對的第一個挑戰是經濟問題，一旦失業、或是失去工作能力無法謀生，一定會對家庭造成很大的衝擊與打擊。</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耶穌治癒癱子和瞎子，都是在幫助他們恢復工作的能力，使他們可以自力更生，有能力照顧自己的家庭。</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耶穌除了醫治病人，也常鼓勵有財富的人，捐出財富幫助窮人，有次來了位年輕的財主想要跟隨耶穌，耶穌直接請他先回家變賣家產再來跟隨祂，只可惜年青人放不下家產而</a:t>
            </a:r>
            <a:r>
              <a:rPr lang="zh-TW" altLang="en-US" sz="3600" b="1" smtClean="0">
                <a:latin typeface="新細明體"/>
                <a:ea typeface="新細明體"/>
              </a:rPr>
              <a:t>離去。</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另一次，耶穌知道有位稅吏長常壓榨窮人惹人厭，便召喚他做朋友，還到他家中作客，立即感動了他，捐出一半財富幫助窮人</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除了經濟問題之外，婚姻必須面對的第二個挑戰是情感問題，耶穌雖然已經以實際行動，將父的愛做給了眾人看，也吩咐眾人「這是我的命令，你們該彼此相愛，如同我愛了你們一樣</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但祂仍然明白，對於每天生活在同一屋簷下的夫妻，要長久維持彼此相愛是不容易的，才特別提醒夫妻「天主所結合的人不可拆散」，要努力珍惜這份得來不易的姻緣。</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孩子們，你們知道導航系統嗎？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親愛的主耶穌，謝謝祢為我們建立了教會，使我們成為父的子女，又賜下聖神做我們的守護者，求祢幫助我們常跟隨聖神帶領，在生活中以言以行傳揚祢的愛。祢和聖父及聖神永生永王，阿們。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這段聖言</a:t>
            </a:r>
            <a:r>
              <a:rPr lang="zh-TW" altLang="en-US" sz="3600" b="1" smtClean="0">
                <a:latin typeface="新細明體"/>
                <a:ea typeface="新細明體"/>
              </a:rPr>
              <a:t>中，</a:t>
            </a:r>
            <a:r>
              <a:rPr lang="zh-TW" altLang="en-US" sz="3600" b="1">
                <a:latin typeface="新細明體"/>
                <a:ea typeface="新細明體"/>
              </a:rPr>
              <a:t>耶穌面對法利塞人的試探，意圖以梅瑟訂的律法中准許休妻，來挑戰耶穌對夫妻相愛的堅持。</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耶穌除了先引用經上的話「人要離開父母，依附自己的妻子，兩人成為一體」，清楚的告訴法利塞人，不要曲解了天主的意思，更堅定的提醒大家「凡天主所結合的人不可拆散」。</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耶穌進一步的將婚姻訂立為聖事，這是祂很在乎的，祂期望所有的夫妻，都能藉由婚姻聖事學習彼此相愛，也為父的慈愛做見證。</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這份見證正是教會在婚姻聖事中，特別邀請夫妻雙方，在參與見證的眾親友前公開說出的</a:t>
            </a:r>
            <a:r>
              <a:rPr lang="zh-TW" altLang="en-US" sz="3600" b="1" smtClean="0">
                <a:latin typeface="新細明體"/>
                <a:ea typeface="新細明體"/>
              </a:rPr>
              <a:t>誓詞：</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166842"/>
            <a:ext cx="7632848"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a:t>
            </a:r>
            <a:r>
              <a:rPr lang="en-US" altLang="zh-TW" sz="3600" b="1">
                <a:latin typeface="新細明體"/>
                <a:ea typeface="新細明體"/>
              </a:rPr>
              <a:t>XXX</a:t>
            </a:r>
            <a:r>
              <a:rPr lang="zh-TW" altLang="en-US" sz="3600" b="1">
                <a:latin typeface="新細明體"/>
                <a:ea typeface="新細明體"/>
              </a:rPr>
              <a:t>，願遵照教會規定，接受你做為我合法的妻子／丈夫，從今以後，環境無論是好是壞、是富貴是貧賤、是健康是疾病、是成功是失敗，我要支持你、愛護你、與你同甘共苦，攜手共建美滿家庭，一直到我離世的那天。我現在向天主宣誓，向你保證，我要始終對你</a:t>
            </a:r>
            <a:r>
              <a:rPr lang="zh-TW" altLang="en-US" sz="3600" b="1" smtClean="0">
                <a:latin typeface="新細明體"/>
                <a:ea typeface="新細明體"/>
              </a:rPr>
              <a:t>忠實。」</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誓詞不是說完便忘了，而是要用一生一世為這誓詞作證，任何一對夫妻都無法知道，在自己婚姻面前，未來即將可能發生的各種挑戰與考驗，誰也不敢擔保一定事事</a:t>
            </a:r>
            <a:r>
              <a:rPr lang="zh-TW" altLang="en-US" sz="3600" b="1" smtClean="0">
                <a:latin typeface="新細明體"/>
                <a:ea typeface="新細明體"/>
              </a:rPr>
              <a:t>順遂。</a:t>
            </a:r>
            <a:endParaRPr lang="zh-TW" altLang="en-US" sz="3600" b="1">
              <a:latin typeface="新細明體"/>
              <a:ea typeface="新細明體"/>
            </a:endParaRPr>
          </a:p>
        </p:txBody>
      </p:sp>
    </p:spTree>
    <p:extLst>
      <p:ext uri="{BB962C8B-B14F-4D97-AF65-F5344CB8AC3E}">
        <p14:creationId xmlns:p14="http://schemas.microsoft.com/office/powerpoint/2010/main" val="3882713896"/>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唯有藉此誓詞，不斷的提醒「無論環境好壞、富貴或貧賤、健康或疾病、成功或失敗」，都依然要堅持做到「支持你、愛護你、與你同甘共苦」，尤其是「保證永遠忠實於你心無他人」。</a:t>
            </a:r>
            <a:endParaRPr lang="zh-TW" altLang="en-US" sz="3600" b="1">
              <a:latin typeface="新細明體"/>
              <a:ea typeface="新細明體"/>
            </a:endParaRPr>
          </a:p>
        </p:txBody>
      </p:sp>
    </p:spTree>
    <p:extLst>
      <p:ext uri="{BB962C8B-B14F-4D97-AF65-F5344CB8AC3E}">
        <p14:creationId xmlns:p14="http://schemas.microsoft.com/office/powerpoint/2010/main" val="1268697683"/>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沒有挑戰的婚姻是無法看出愛的堅貞，婚姻必然有挑戰，兩個各有缺點的人要「成為一體」，勢必要經過時間與耐力的</a:t>
            </a:r>
            <a:r>
              <a:rPr lang="zh-TW" altLang="en-US" sz="3600" b="1" smtClean="0">
                <a:latin typeface="新細明體"/>
                <a:ea typeface="新細明體"/>
              </a:rPr>
              <a:t>融合。</a:t>
            </a:r>
            <a:endParaRPr lang="zh-TW" altLang="en-US" sz="3600" b="1">
              <a:latin typeface="新細明體"/>
              <a:ea typeface="新細明體"/>
            </a:endParaRPr>
          </a:p>
        </p:txBody>
      </p:sp>
    </p:spTree>
    <p:extLst>
      <p:ext uri="{BB962C8B-B14F-4D97-AF65-F5344CB8AC3E}">
        <p14:creationId xmlns:p14="http://schemas.microsoft.com/office/powerpoint/2010/main" val="3810630017"/>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更需要天父慈愛的看顧，藉由耶穌所訂立的聖事，夫妻攜手同心，在生活中一點一滴的為父的慈愛做見證。</a:t>
            </a:r>
            <a:endParaRPr lang="zh-TW" altLang="en-US" sz="3600" b="1">
              <a:latin typeface="新細明體"/>
              <a:ea typeface="新細明體"/>
            </a:endParaRPr>
          </a:p>
        </p:txBody>
      </p:sp>
    </p:spTree>
    <p:extLst>
      <p:ext uri="{BB962C8B-B14F-4D97-AF65-F5344CB8AC3E}">
        <p14:creationId xmlns:p14="http://schemas.microsoft.com/office/powerpoint/2010/main" val="3326207316"/>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15,12</a:t>
            </a:r>
            <a:r>
              <a:rPr lang="zh-TW" altLang="en-US" sz="3600" b="1"/>
              <a:t>～</a:t>
            </a:r>
            <a:r>
              <a:rPr lang="en-US" altLang="zh-TW" sz="3600" b="1"/>
              <a:t>17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耶穌為什麼沒有在世間建立自己的婚姻與家庭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耶穌為什麼要治好那在水池旁癱了</a:t>
            </a:r>
            <a:r>
              <a:rPr lang="en-US" altLang="zh-TW" sz="3600" b="1">
                <a:latin typeface="新細明體"/>
                <a:ea typeface="新細明體"/>
              </a:rPr>
              <a:t>38</a:t>
            </a:r>
            <a:r>
              <a:rPr lang="zh-TW" altLang="en-US" sz="3600" b="1">
                <a:latin typeface="新細明體"/>
                <a:ea typeface="新細明體"/>
              </a:rPr>
              <a:t>年的男子及在耶里哥城行乞的瞎子？</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為什麼耶穌非常清楚，婚姻與家庭面對的第一個挑戰是經濟問題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為什麼耶穌要常鼓勵有財富的人，捐出財富幫助窮人？</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為什麼耶穌要召喚稅吏長和他做朋友，還到他家中作客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為什麼耶穌要特別提醒夫妻「天主所結合的人不可拆散」？</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為什麼在婚姻聖事中，特別邀請夫妻雙方在參與見證的眾親友前公開說出誓詞</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為什麼說完誓詞後，夫妻雙方還要用一生一世為這誓詞作證？</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為什麼要先在情感上堅貞不二，才有辦法面對經濟上的挑戰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為什麼在婚姻中會有無法預料的挑戰？</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婚姻</a:t>
            </a:r>
            <a:r>
              <a:rPr lang="zh-TW" altLang="en-US" sz="3600" b="1">
                <a:latin typeface="新細明體"/>
                <a:ea typeface="新細明體"/>
              </a:rPr>
              <a:t>生活可能會遭遇到的挑戰有哪些挑戰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耶穌將婚姻訂立為聖事，是期望夫妻面對挑戰時，除了堅守誓詞外還可以做什麼？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凡天主所結合的，人不可拆散。</a:t>
            </a:r>
            <a:r>
              <a:rPr lang="en-US" altLang="zh-TW" sz="3600" b="1"/>
              <a:t>』</a:t>
            </a:r>
            <a:r>
              <a:rPr lang="zh-TW" altLang="en-US" sz="3600" b="1"/>
              <a:t>」（瑪</a:t>
            </a:r>
            <a:r>
              <a:rPr lang="en-US" altLang="zh-TW" sz="3600" b="1"/>
              <a:t>19,6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艾文和羅娜的故事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孩子們，艾文和羅</a:t>
            </a:r>
            <a:r>
              <a:rPr lang="zh-TW" altLang="en-US" sz="3600" b="1" smtClean="0"/>
              <a:t>娜以</a:t>
            </a:r>
            <a:r>
              <a:rPr lang="zh-TW" altLang="en-US" sz="3600" b="1"/>
              <a:t>一輩子堅貞的愛，為自己說過的誓詞做了最佳見證，也讓醫生在他們身上，看到了天父滿滿的慈愛。</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孩子們，你們喜歡唱歌或聽歌嗎？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生活中，我們可以做些什麼，來幫助自己像艾文和羅娜一樣，以自己的生活為父的慈愛做</a:t>
            </a:r>
            <a:r>
              <a:rPr lang="zh-TW" altLang="en-US" sz="3600" b="1" smtClean="0"/>
              <a:t>見證？</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天父的孩子，耶穌知道婚姻生活必然會有許多挑戰，特別將婚姻訂為聖事並說「天主所結合的人不可拆散」，為的是鼓勵夫妻珍惜這姻緣。</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也期望夫妻能在生活中，靠著聖神的助祐，謹守自己立下的婚姻誓詞，像艾文和羅娜一樣，以堅貞不二的愛，為自己的婚姻生活和天父的慈愛，做最圓滿的見證。</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主耶穌，謝謝祢為我們訂立了婚姻聖事，使我們看到有這麼多的夫妻，以一生的堅貞為父的慈愛做了最美的見證，求祢幫助我們學習他們的堅貞，也一樣的為父的慈愛作證。以上禱告是奉祢的名，阿們。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81983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不要聽從惡人的</a:t>
            </a:r>
            <a:r>
              <a:rPr lang="zh-TW" altLang="en-US" sz="6600" b="1" smtClean="0">
                <a:ea typeface="Microsoft JhengHei Light" panose="020b0304030504040204"/>
              </a:rPr>
              <a:t>勾引</a:t>
            </a:r>
            <a:endParaRPr lang="en-US" altLang="zh-TW" sz="6600" b="1" smtClean="0">
              <a:ea typeface="Microsoft JhengHei Light" panose="020b0304030504040204"/>
            </a:endParaRPr>
          </a:p>
          <a:p>
            <a:r>
              <a:rPr lang="zh-TW" altLang="en-US" sz="6600" b="1" smtClean="0">
                <a:ea typeface="Microsoft JhengHei Light" panose="020b0304030504040204"/>
              </a:rPr>
              <a:t>也</a:t>
            </a:r>
            <a:r>
              <a:rPr lang="zh-TW" altLang="en-US" sz="6600" b="1">
                <a:ea typeface="Microsoft JhengHei Light" panose="020b0304030504040204"/>
              </a:rPr>
              <a:t>不同流合汙</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2758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-13</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親愛的主耶穌，謝謝祢讓我們聚在一起，請祢幫助我們，在這充滿誘惑的世界裡，學習分辨是非善惡，在生活中能依照祢教我們的方式，去愛身旁的人。以上所求是奉祢的名。阿們。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箴言</a:t>
            </a:r>
            <a:r>
              <a:rPr lang="en-US" altLang="zh-TW" sz="3600" b="1"/>
              <a:t>1,10~16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孩子們，你們是不是都有很多好朋友或好同學？</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平常會和家人或好朋友去租包廂唱歌嗎？你們什麼歌都唱嗎？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是不是會約好朋友一起去玩呢？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小活動──請你跟我這樣做</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8072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811725"/>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我們是不是常常有別人怎麼做、自己就跟著做的經驗？可是，為什麼我要跟著人家做呢？做之前有沒有先想一想呢</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我們就來看看，聖經怎麼教我們如何分辨是非！</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孩子們，在耶穌那時候，猶太人是被羅馬人統治的，羅馬人規定猶太人每年都要繳稅，但羅馬人不是親自去收這個稅，而是交給猶太人自己去收稅。</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在當時，有一種人是專門負責收稅的，他們就是「稅吏」。</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那時大家的生活都很苦，繳不出太多的稅，想不到這些當稅吏的，不但沒有想辦法減輕大家的負擔，還用盡各種手段要求每個人要多繳稅，讓大家的生活</a:t>
            </a:r>
            <a:r>
              <a:rPr lang="zh-TW" altLang="en-US" sz="3600" b="1" smtClean="0">
                <a:latin typeface="新細明體"/>
                <a:ea typeface="新細明體"/>
              </a:rPr>
              <a:t>苦上加苦。</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因此人們都抱怨連連，打從心底討厭稅吏，覺得他們太不應該了，竟然靠著羅馬人的勢力欺負自己的同胞！</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那時，施洗者若翰在約旦河宣講悔改的洗禮，也有一些稅吏跑來想要接受若翰的洗禮，就問若翰說：「師傅，我們做什麼呢？」</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若翰早就知道稅吏的惡行，就直接對他們說：「除了給你們規定的外，不要多徵收！</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意思就是說不要貪小便宜，也不要認為別的稅吏這樣做自己就可以跟著做，要懂得分辨、不同流合</a:t>
            </a:r>
            <a:r>
              <a:rPr lang="zh-TW" altLang="en-US" sz="3600" b="1" smtClean="0">
                <a:latin typeface="新細明體"/>
                <a:ea typeface="新細明體"/>
              </a:rPr>
              <a:t>汙。</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是有特別喜歡的歌呢？你們最喜歡哪種類型的歌？</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更不要以為自己做的都沒有人知道，其實我們所做的一切，身旁的人都會知道，不對的事情就千萬不要做。</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孩子們，我們都知道「不對的事情就不要做」，這個道理很簡單，但有時候當誘惑出現時，可能有人會在一旁煽動說：「沒關係啦，不會有人知道的！當有人在一旁誘惑我們時，我們是不是還能夠懂得分辨呢？</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現在，我們就來聽聽一位嚴先生的故事。</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嚴先生是一位大飯店的總裁，他年輕時有一個經驗，當他在美國運通</a:t>
            </a:r>
            <a:r>
              <a:rPr lang="zh-TW" altLang="en-US" sz="3600" b="1" smtClean="0">
                <a:latin typeface="新細明體"/>
                <a:ea typeface="新細明體"/>
              </a:rPr>
              <a:t>公司當</a:t>
            </a:r>
            <a:r>
              <a:rPr lang="zh-TW" altLang="en-US" sz="3600" b="1">
                <a:latin typeface="新細明體"/>
                <a:ea typeface="新細明體"/>
              </a:rPr>
              <a:t>總務時，公司的總經理到臺灣玩，想買一隻狗，因為語言不通，就請他陪著到狗店</a:t>
            </a:r>
            <a:r>
              <a:rPr lang="zh-TW" altLang="en-US" sz="3600" b="1" smtClean="0">
                <a:latin typeface="新細明體"/>
                <a:ea typeface="新細明體"/>
              </a:rPr>
              <a:t>挑選。</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當</a:t>
            </a:r>
            <a:r>
              <a:rPr lang="zh-TW" altLang="en-US" sz="3600" b="1">
                <a:latin typeface="新細明體"/>
                <a:ea typeface="新細明體"/>
              </a:rPr>
              <a:t>他們看中一隻杜賓犬時，嚴先生問老闆那隻小狗要多少錢，想不到老闆故意壓低聲音說：「如果</a:t>
            </a:r>
            <a:r>
              <a:rPr lang="en-US" altLang="zh-TW" sz="3600" b="1">
                <a:latin typeface="新細明體"/>
                <a:ea typeface="新細明體"/>
              </a:rPr>
              <a:t>4000</a:t>
            </a:r>
            <a:r>
              <a:rPr lang="zh-TW" altLang="en-US" sz="3600" b="1">
                <a:latin typeface="新細明體"/>
                <a:ea typeface="新細明體"/>
              </a:rPr>
              <a:t>元成交的話，我可以給你</a:t>
            </a:r>
            <a:r>
              <a:rPr lang="en-US" altLang="zh-TW" sz="3600" b="1">
                <a:latin typeface="新細明體"/>
                <a:ea typeface="新細明體"/>
              </a:rPr>
              <a:t>1000</a:t>
            </a:r>
            <a:r>
              <a:rPr lang="zh-TW" altLang="en-US" sz="3600" b="1">
                <a:latin typeface="新細明體"/>
                <a:ea typeface="新細明體"/>
              </a:rPr>
              <a:t>元</a:t>
            </a:r>
            <a:r>
              <a:rPr lang="en-US" altLang="zh-TW" sz="3600" b="1">
                <a:latin typeface="新細明體"/>
                <a:ea typeface="新細明體"/>
              </a:rPr>
              <a:t>『</a:t>
            </a:r>
            <a:r>
              <a:rPr lang="zh-TW" altLang="en-US" sz="3600" b="1">
                <a:latin typeface="新細明體"/>
                <a:ea typeface="新細明體"/>
              </a:rPr>
              <a:t>意思意思</a:t>
            </a:r>
            <a:r>
              <a:rPr lang="en-US" altLang="zh-TW" sz="3600" b="1">
                <a:latin typeface="新細明體"/>
                <a:ea typeface="新細明體"/>
              </a:rPr>
              <a:t>』</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在那時嚴先生一個月的薪水才</a:t>
            </a:r>
            <a:r>
              <a:rPr lang="en-US" altLang="zh-TW" sz="3600" b="1">
                <a:latin typeface="新細明體"/>
                <a:ea typeface="新細明體"/>
              </a:rPr>
              <a:t>2000</a:t>
            </a:r>
            <a:r>
              <a:rPr lang="zh-TW" altLang="en-US" sz="3600" b="1">
                <a:latin typeface="新細明體"/>
                <a:ea typeface="新細明體"/>
              </a:rPr>
              <a:t>元，如果他同意老闆的說法馬上就可以賺</a:t>
            </a:r>
            <a:r>
              <a:rPr lang="en-US" altLang="zh-TW" sz="3600" b="1">
                <a:latin typeface="新細明體"/>
                <a:ea typeface="新細明體"/>
              </a:rPr>
              <a:t>1000</a:t>
            </a:r>
            <a:r>
              <a:rPr lang="zh-TW" altLang="en-US" sz="3600" b="1">
                <a:latin typeface="新細明體"/>
                <a:ea typeface="新細明體"/>
              </a:rPr>
              <a:t>元，相當半個月的薪水，這真是一個很大的</a:t>
            </a:r>
            <a:r>
              <a:rPr lang="zh-TW" altLang="en-US" sz="3600" b="1" smtClean="0">
                <a:latin typeface="新細明體"/>
                <a:ea typeface="新細明體"/>
              </a:rPr>
              <a:t>誘惑。</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但他知道這麼做是不對的，因為他不希望自己的外國老闆因為語言不通、行情不熟，而平白花冤枉錢。</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總經理很高興的買了小狗回家，想不到兩個星期後小狗就生病死了，獸醫說那隻小狗原本就生病了。</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嚴先生聽到這消息，慶幸自己當初拒絕了誘惑，因為老闆真是不老實，竟然賣了一隻生病的狗，他就回到狗店要求老闆退錢，老闆自知理虧，也把錢都退還了。</a:t>
            </a:r>
            <a:endParaRPr lang="zh-TW" altLang="en-US" sz="3600" b="1">
              <a:latin typeface="新細明體"/>
              <a:ea typeface="新細明體"/>
            </a:endParaRPr>
          </a:p>
        </p:txBody>
      </p:sp>
    </p:spTree>
    <p:extLst>
      <p:ext uri="{BB962C8B-B14F-4D97-AF65-F5344CB8AC3E}">
        <p14:creationId xmlns:p14="http://schemas.microsoft.com/office/powerpoint/2010/main" val="3882713896"/>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嚴先生的另一次經驗是，有一次公司要採買設備，已找了廠商談妥價錢，簽了約。</a:t>
            </a:r>
            <a:endParaRPr lang="zh-TW" altLang="en-US" sz="3600" b="1">
              <a:latin typeface="新細明體"/>
              <a:ea typeface="新細明體"/>
            </a:endParaRPr>
          </a:p>
        </p:txBody>
      </p:sp>
    </p:spTree>
    <p:extLst>
      <p:ext uri="{BB962C8B-B14F-4D97-AF65-F5344CB8AC3E}">
        <p14:creationId xmlns:p14="http://schemas.microsoft.com/office/powerpoint/2010/main" val="1268697683"/>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是哪位歌手唱的呢？你們為什麼會喜歡這位歌手呢？</a:t>
            </a:r>
            <a:endParaRPr lang="en-US" sz="3600" b="1"/>
          </a:p>
        </p:txBody>
      </p:sp>
    </p:spTree>
    <p:extLst>
      <p:ext uri="{BB962C8B-B14F-4D97-AF65-F5344CB8AC3E}">
        <p14:creationId xmlns:p14="http://schemas.microsoft.com/office/powerpoint/2010/main" val="3499389359"/>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突然，廠商派人來找嚴先生，表面上和他聊了幾句，臨走前卻硬塞了一個信封給他。</a:t>
            </a:r>
            <a:endParaRPr lang="zh-TW" altLang="en-US" sz="3600" b="1">
              <a:latin typeface="新細明體"/>
              <a:ea typeface="新細明體"/>
            </a:endParaRPr>
          </a:p>
        </p:txBody>
      </p:sp>
    </p:spTree>
    <p:extLst>
      <p:ext uri="{BB962C8B-B14F-4D97-AF65-F5344CB8AC3E}">
        <p14:creationId xmlns:p14="http://schemas.microsoft.com/office/powerpoint/2010/main" val="3810630017"/>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他覺得怪怪的，急忙退還，那人卻不理會就走</a:t>
            </a:r>
            <a:r>
              <a:rPr lang="zh-TW" altLang="en-US" sz="3600" b="1" smtClean="0">
                <a:latin typeface="新細明體"/>
                <a:ea typeface="新細明體"/>
              </a:rPr>
              <a:t>了，他</a:t>
            </a:r>
            <a:r>
              <a:rPr lang="zh-TW" altLang="en-US" sz="3600" b="1">
                <a:latin typeface="新細明體"/>
                <a:ea typeface="新細明體"/>
              </a:rPr>
              <a:t>打開信封一看，大吃一驚，裡面竟然放了</a:t>
            </a:r>
            <a:r>
              <a:rPr lang="en-US" altLang="zh-TW" sz="3600" b="1">
                <a:latin typeface="新細明體"/>
                <a:ea typeface="新細明體"/>
              </a:rPr>
              <a:t>8000</a:t>
            </a:r>
            <a:r>
              <a:rPr lang="zh-TW" altLang="en-US" sz="3600" b="1">
                <a:latin typeface="新細明體"/>
                <a:ea typeface="新細明體"/>
              </a:rPr>
              <a:t>元，等於是他</a:t>
            </a:r>
            <a:r>
              <a:rPr lang="en-US" altLang="zh-TW" sz="3600" b="1">
                <a:latin typeface="新細明體"/>
                <a:ea typeface="新細明體"/>
              </a:rPr>
              <a:t>4</a:t>
            </a:r>
            <a:r>
              <a:rPr lang="zh-TW" altLang="en-US" sz="3600" b="1">
                <a:latin typeface="新細明體"/>
                <a:ea typeface="新細明體"/>
              </a:rPr>
              <a:t>個月的薪水。</a:t>
            </a:r>
            <a:endParaRPr lang="zh-TW" altLang="en-US" sz="3600" b="1">
              <a:latin typeface="新細明體"/>
              <a:ea typeface="新細明體"/>
            </a:endParaRPr>
          </a:p>
        </p:txBody>
      </p:sp>
    </p:spTree>
    <p:extLst>
      <p:ext uri="{BB962C8B-B14F-4D97-AF65-F5344CB8AC3E}">
        <p14:creationId xmlns:p14="http://schemas.microsoft.com/office/powerpoint/2010/main" val="3326207316"/>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他趕緊去見總經理，報告剛剛發生的事，總經理認為已經簽了約，沒有理會廠商，就將錢收下轉交給公司的福利委員會。</a:t>
            </a:r>
            <a:endParaRPr lang="zh-TW" altLang="en-US" sz="3600" b="1">
              <a:latin typeface="新細明體"/>
              <a:ea typeface="新細明體"/>
            </a:endParaRPr>
          </a:p>
        </p:txBody>
      </p:sp>
    </p:spTree>
    <p:extLst>
      <p:ext uri="{BB962C8B-B14F-4D97-AF65-F5344CB8AC3E}">
        <p14:creationId xmlns:p14="http://schemas.microsoft.com/office/powerpoint/2010/main" val="724284790"/>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一個月後，訂的貨來了，有兩箱是原封的，卻有兩箱是已拆封的，嚴先生仔細檢查貨物，發現一部分的貨有使用過的痕跡，應該是舊貨</a:t>
            </a:r>
            <a:r>
              <a:rPr lang="zh-TW" altLang="en-US" sz="3600" b="1" smtClean="0">
                <a:latin typeface="新細明體"/>
                <a:ea typeface="新細明體"/>
              </a:rPr>
              <a:t>，便請</a:t>
            </a:r>
            <a:r>
              <a:rPr lang="zh-TW" altLang="en-US" sz="3600" b="1">
                <a:latin typeface="新細明體"/>
                <a:ea typeface="新細明體"/>
              </a:rPr>
              <a:t>廠商更換，廠商卻保證都是新貨不打算更換，</a:t>
            </a:r>
            <a:r>
              <a:rPr lang="zh-TW" altLang="en-US" sz="3600" b="1" smtClean="0">
                <a:latin typeface="新細明體"/>
                <a:ea typeface="新細明體"/>
              </a:rPr>
              <a:t>嚴先生堅持</a:t>
            </a:r>
            <a:r>
              <a:rPr lang="zh-TW" altLang="en-US" sz="3600" b="1">
                <a:latin typeface="新細明體"/>
                <a:ea typeface="新細明體"/>
              </a:rPr>
              <a:t>退貨。</a:t>
            </a:r>
            <a:endParaRPr lang="zh-TW" altLang="en-US" sz="3600" b="1">
              <a:latin typeface="新細明體"/>
              <a:ea typeface="新細明體"/>
            </a:endParaRPr>
          </a:p>
        </p:txBody>
      </p:sp>
    </p:spTree>
    <p:extLst>
      <p:ext uri="{BB962C8B-B14F-4D97-AF65-F5344CB8AC3E}">
        <p14:creationId xmlns:p14="http://schemas.microsoft.com/office/powerpoint/2010/main" val="2752980663"/>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天後，廠商找人傳話給總經理說：「聽說貴公司有一位姓嚴的年輕人，私下向廠商索取回扣，還故意找碴，刁難廠商退貨。」</a:t>
            </a:r>
            <a:endParaRPr lang="zh-TW" altLang="en-US" sz="3600" b="1">
              <a:latin typeface="新細明體"/>
              <a:ea typeface="新細明體"/>
            </a:endParaRPr>
          </a:p>
        </p:txBody>
      </p:sp>
    </p:spTree>
    <p:extLst>
      <p:ext uri="{BB962C8B-B14F-4D97-AF65-F5344CB8AC3E}">
        <p14:creationId xmlns:p14="http://schemas.microsoft.com/office/powerpoint/2010/main" val="1075472149"/>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總經理一聽哈哈大笑：「這件事我早就知道了，你們派人送來的</a:t>
            </a:r>
            <a:r>
              <a:rPr lang="en-US" altLang="zh-TW" sz="3600" b="1">
                <a:latin typeface="新細明體"/>
                <a:ea typeface="新細明體"/>
              </a:rPr>
              <a:t>8000</a:t>
            </a:r>
            <a:r>
              <a:rPr lang="zh-TW" altLang="en-US" sz="3600" b="1">
                <a:latin typeface="新細明體"/>
                <a:ea typeface="新細明體"/>
              </a:rPr>
              <a:t>元在我這裡，要的話可以拿回去，否則我們要轉做員工福利基金！」</a:t>
            </a:r>
            <a:endParaRPr lang="zh-TW" altLang="en-US" sz="3600" b="1">
              <a:latin typeface="新細明體"/>
              <a:ea typeface="新細明體"/>
            </a:endParaRPr>
          </a:p>
        </p:txBody>
      </p:sp>
    </p:spTree>
    <p:extLst>
      <p:ext uri="{BB962C8B-B14F-4D97-AF65-F5344CB8AC3E}">
        <p14:creationId xmlns:p14="http://schemas.microsoft.com/office/powerpoint/2010/main" val="3649023430"/>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傳話的人一聽啞口無言，沒想到之前留下要賄賂嚴先生的</a:t>
            </a:r>
            <a:r>
              <a:rPr lang="en-US" altLang="zh-TW" sz="3600" b="1">
                <a:latin typeface="新細明體"/>
                <a:ea typeface="新細明體"/>
              </a:rPr>
              <a:t>8000</a:t>
            </a:r>
            <a:r>
              <a:rPr lang="zh-TW" altLang="en-US" sz="3600" b="1">
                <a:latin typeface="新細明體"/>
                <a:ea typeface="新細明體"/>
              </a:rPr>
              <a:t>元，竟然跑到總經理手裡了。</a:t>
            </a:r>
            <a:endParaRPr lang="zh-TW" altLang="en-US" sz="3600" b="1">
              <a:latin typeface="新細明體"/>
              <a:ea typeface="新細明體"/>
            </a:endParaRPr>
          </a:p>
        </p:txBody>
      </p:sp>
    </p:spTree>
    <p:extLst>
      <p:ext uri="{BB962C8B-B14F-4D97-AF65-F5344CB8AC3E}">
        <p14:creationId xmlns:p14="http://schemas.microsoft.com/office/powerpoint/2010/main" val="3561634458"/>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廠商當初的計謀是想利用舊貨冒充新貨賺一筆，才先送了</a:t>
            </a:r>
            <a:r>
              <a:rPr lang="en-US" altLang="zh-TW" sz="3600" b="1">
                <a:latin typeface="新細明體"/>
                <a:ea typeface="新細明體"/>
              </a:rPr>
              <a:t>8000</a:t>
            </a:r>
            <a:r>
              <a:rPr lang="zh-TW" altLang="en-US" sz="3600" b="1">
                <a:latin typeface="新細明體"/>
                <a:ea typeface="新細明體"/>
              </a:rPr>
              <a:t>元賄賂嚴先生，如果他收了這筆錢，那麼當他驗貨時發現有舊貨時，就不敢要求廠商退貨了。</a:t>
            </a:r>
            <a:endParaRPr lang="zh-TW" altLang="en-US" sz="3600" b="1">
              <a:latin typeface="新細明體"/>
              <a:ea typeface="新細明體"/>
            </a:endParaRPr>
          </a:p>
        </p:txBody>
      </p:sp>
    </p:spTree>
    <p:extLst>
      <p:ext uri="{BB962C8B-B14F-4D97-AF65-F5344CB8AC3E}">
        <p14:creationId xmlns:p14="http://schemas.microsoft.com/office/powerpoint/2010/main" val="3005623858"/>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幸好，嚴先生懂得分辨是非，面對誘惑勇敢拒絕，保護了公司，也保護了自己。</a:t>
            </a:r>
            <a:endParaRPr lang="zh-TW" altLang="en-US" sz="3600" b="1">
              <a:latin typeface="新細明體"/>
              <a:ea typeface="新細明體"/>
            </a:endParaRPr>
          </a:p>
        </p:txBody>
      </p:sp>
    </p:spTree>
    <p:extLst>
      <p:ext uri="{BB962C8B-B14F-4D97-AF65-F5344CB8AC3E}">
        <p14:creationId xmlns:p14="http://schemas.microsoft.com/office/powerpoint/2010/main" val="1454652762"/>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20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在耶穌的時代，稅吏是做什麼的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稅吏他們做的事情都是對的嗎？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是喜歡他的歌？還是喜歡這個人？或是統統都喜歡呢？</a:t>
            </a:r>
            <a:endParaRPr lang="en-US" sz="3600" b="1"/>
          </a:p>
        </p:txBody>
      </p:sp>
    </p:spTree>
    <p:extLst>
      <p:ext uri="{BB962C8B-B14F-4D97-AF65-F5344CB8AC3E}">
        <p14:creationId xmlns:p14="http://schemas.microsoft.com/office/powerpoint/2010/main" val="3186065821"/>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有人告訴稅吏該怎麼做才是對的嗎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有人曾經告訴過你做的事情是不對的嗎？你會聽他們的話嗎？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嚴先生在年輕的時候遇到過什麼誘惑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嚴先生</a:t>
            </a:r>
            <a:r>
              <a:rPr lang="zh-TW" altLang="en-US" sz="3600" b="1">
                <a:latin typeface="新細明體"/>
                <a:ea typeface="新細明體"/>
              </a:rPr>
              <a:t>沒有接受別人建議收下錢是聰明還是很笨？</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如果是你遇到和嚴先生一樣的誘惑時，你會怎麼做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為什麼狗店老闆和廠商都會故意來誘惑別人做不對的事？</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是</a:t>
            </a:r>
            <a:r>
              <a:rPr lang="zh-TW" altLang="en-US" sz="3600" b="1">
                <a:latin typeface="新細明體"/>
                <a:ea typeface="新細明體"/>
              </a:rPr>
              <a:t>什麼原因幫助嚴先生可以勇敢拒絕誘惑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拒絕誘惑是一件容易的事，還是有點困難？</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你知道有什麼方法可以幫助我們拒絕誘惑嗎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如果有一天我們不小心被誘惑了，做錯了事時，該怎麼辦呢？</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「你應全心信賴上主，總不要依賴自己的聰明；應步步體會上主，祂必修平你的行徑。」</a:t>
            </a:r>
            <a:r>
              <a:rPr lang="en-US" altLang="zh-TW" sz="3600" b="1"/>
              <a:t>(</a:t>
            </a:r>
            <a:r>
              <a:rPr lang="zh-TW" altLang="en-US" sz="3600" b="1"/>
              <a:t>箴</a:t>
            </a:r>
            <a:r>
              <a:rPr lang="en-US" altLang="zh-TW" sz="3600" b="1"/>
              <a:t>3,5-6)</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阿明和阿嬌的故事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5293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孩子們，聽了阿明和阿嬌的故事，我們會發現阿發家表面的生活富足不見得就是真正的快樂。</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如果阿明因為太太阿嬌的抱怨，也跟著去做那不對的事，可能全家人都會受到連累。</a:t>
            </a:r>
            <a:endParaRPr lang="en-US" sz="3600" b="1"/>
          </a:p>
        </p:txBody>
      </p:sp>
    </p:spTree>
    <p:extLst>
      <p:ext uri="{BB962C8B-B14F-4D97-AF65-F5344CB8AC3E}">
        <p14:creationId xmlns:p14="http://schemas.microsoft.com/office/powerpoint/2010/main" val="1527620415"/>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你們有特別喜歡哪些歌的歌詞嗎？</a:t>
            </a:r>
            <a:endParaRPr lang="en-US" sz="3600" b="1"/>
          </a:p>
        </p:txBody>
      </p:sp>
    </p:spTree>
    <p:extLst>
      <p:ext uri="{BB962C8B-B14F-4D97-AF65-F5344CB8AC3E}">
        <p14:creationId xmlns:p14="http://schemas.microsoft.com/office/powerpoint/2010/main" val="3198075647"/>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感謝天主，阿明懂得分辨，沒有受到誘惑，還是繼續努力做他該做的事，也保護了一家人的平安！</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a:t>
            </a:r>
            <a:r>
              <a:rPr lang="zh-TW" altLang="en-US" sz="3600" b="1" smtClean="0"/>
              <a:t>中，我們</a:t>
            </a:r>
            <a:r>
              <a:rPr lang="zh-TW" altLang="en-US" sz="3600" b="1"/>
              <a:t>可以做些什麼來幫助自己避免受到誘惑</a:t>
            </a:r>
            <a:r>
              <a:rPr lang="zh-TW" altLang="en-US" sz="3600" b="1" smtClean="0"/>
              <a:t>？</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孩子們，今天從許多故事中我們都學到了要拒絕誘惑，就像耶穌在教給門徒祈禱時也告訴他們，要常常向天主求「不要讓我們陷於誘惑」。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在生活中，我們要常常記得依靠天主，幫助自己可以像嚴先生和阿明、阿嬌一樣，遇到誘惑時能勇敢拒絕。</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459797"/>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主耶穌，謝謝祢今天教導我們要懂得分辨是非，在生活中常常依靠天主的智慧，幫助自己免於誘惑，成為天主的好兒女。以上所求是奉祢的名。阿們。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81983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不可左傾右</a:t>
            </a:r>
            <a:r>
              <a:rPr lang="zh-TW" altLang="en-US" sz="6600" b="1" smtClean="0">
                <a:ea typeface="Microsoft JhengHei Light" panose="020b0304030504040204"/>
              </a:rPr>
              <a:t>依</a:t>
            </a:r>
            <a:endParaRPr lang="en-US" altLang="zh-TW" sz="6600" b="1" smtClean="0">
              <a:ea typeface="Microsoft JhengHei Light" panose="020b0304030504040204"/>
            </a:endParaRPr>
          </a:p>
          <a:p>
            <a:r>
              <a:rPr lang="zh-TW" altLang="en-US" sz="6600" b="1" smtClean="0">
                <a:ea typeface="Microsoft JhengHei Light" panose="020b0304030504040204"/>
              </a:rPr>
              <a:t>務</a:t>
            </a:r>
            <a:r>
              <a:rPr lang="zh-TW" altLang="en-US" sz="6600" b="1">
                <a:ea typeface="Microsoft JhengHei Light" panose="020b0304030504040204"/>
              </a:rPr>
              <a:t>使你的腳遠離邪惡</a:t>
            </a: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2758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-14</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親愛的主耶穌，謝謝祢再次引領我們放下其他事務，高興的聚在這裡聆聽祢的話，求祢幫助我們常記得祢的話，並緊緊跟隨祢的腳步。以上所求是奉祢的名，阿們。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箴言</a:t>
            </a:r>
            <a:r>
              <a:rPr lang="en-US" altLang="zh-TW" sz="3600" b="1"/>
              <a:t>4,20</a:t>
            </a:r>
            <a:r>
              <a:rPr lang="zh-TW" altLang="en-US" sz="3600" b="1"/>
              <a:t>～</a:t>
            </a:r>
            <a:r>
              <a:rPr lang="en-US" altLang="zh-TW" sz="3600" b="1"/>
              <a:t>27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為什麼這些歌詞會特別觸動到你呢？</a:t>
            </a:r>
            <a:endParaRPr lang="en-US" sz="3600" b="1"/>
          </a:p>
        </p:txBody>
      </p:sp>
    </p:spTree>
    <p:extLst>
      <p:ext uri="{BB962C8B-B14F-4D97-AF65-F5344CB8AC3E}">
        <p14:creationId xmlns:p14="http://schemas.microsoft.com/office/powerpoint/2010/main" val="530404167"/>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孩子們，你們聽過「三人成虎」的成語故事嗎？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很多訊息常未經查證便四處亂傳，假的也會成真的，這不也是「三人成虎」嗎？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a:t>
            </a:r>
            <a:r>
              <a:rPr lang="zh-TW" altLang="en-US" sz="3600" b="1"/>
              <a:t>在學校，可曾聽過有同學會故意傳些不真實的耳語嗎？</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小活動──不搬弄是非</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8072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811725"/>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會搬弄是非的人通常是心有不滿，才會不懷好意的做出傷人的舉動，耶穌宣講福音時，也遇到了同樣的</a:t>
            </a:r>
            <a:r>
              <a:rPr lang="zh-TW" altLang="en-US" sz="3600" b="1" smtClean="0"/>
              <a:t>情況。</a:t>
            </a:r>
            <a:endParaRPr lang="en-US" altLang="zh-TW" sz="3600" b="1" smtClean="0"/>
          </a:p>
          <a:p>
            <a:endParaRPr lang="en-US" altLang="zh-TW" sz="3600" b="1"/>
          </a:p>
          <a:p>
            <a:r>
              <a:rPr lang="zh-TW" altLang="en-US" sz="3600" b="1" smtClean="0"/>
              <a:t>今天</a:t>
            </a:r>
            <a:r>
              <a:rPr lang="zh-TW" altLang="en-US" sz="3600" b="1"/>
              <a:t>我們要來看看耶穌是怎麼處理的。</a:t>
            </a:r>
          </a:p>
        </p:txBody>
      </p:sp>
    </p:spTree>
    <p:extLst>
      <p:ext uri="{BB962C8B-B14F-4D97-AF65-F5344CB8AC3E}">
        <p14:creationId xmlns:p14="http://schemas.microsoft.com/office/powerpoint/2010/main" val="3425409078"/>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孩子們，耶穌宣講福音時，當時的猶太社會非常的窮困，猶太人也遭受羅馬帝國統治，大家都一心渴望在經上預許的默西亞盡早來臨，拯救他們脫離這困苦的生活。</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當眾人看到耶穌不但有能力醫治病人、使死人復活、還可以一次餵飽數千</a:t>
            </a:r>
            <a:r>
              <a:rPr lang="zh-TW" altLang="en-US" sz="3600" b="1" smtClean="0"/>
              <a:t>人，</a:t>
            </a:r>
            <a:r>
              <a:rPr lang="zh-TW" altLang="en-US" sz="3600" b="1"/>
              <a:t>都認定祂是天主所派來的默西亞，極盡瘋狂的跟隨祂，從四面八方也不斷有病人前來，懇求耶穌治癒他們。</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這一大群人潮引起許多人注意，尤其是原本受到眾人尊敬的經師和法利塞人，他們打聽之後，感到十分意外，這位受到群眾擁戴的耶穌竟然只是一個木匠。</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他們不相信一個木匠可以有這麼大的魅力，竟然有這麼多的群眾一天到晚跟隨祂，便三番兩次找耶穌</a:t>
            </a:r>
            <a:r>
              <a:rPr lang="zh-TW" altLang="en-US" sz="3600" b="1" smtClean="0">
                <a:latin typeface="新細明體"/>
                <a:ea typeface="新細明體"/>
              </a:rPr>
              <a:t>辯論想</a:t>
            </a:r>
            <a:r>
              <a:rPr lang="zh-TW" altLang="en-US" sz="3600" b="1">
                <a:latin typeface="新細明體"/>
                <a:ea typeface="新細明體"/>
              </a:rPr>
              <a:t>辯倒祂，只是耶穌太有智慧了，不但一次都沒得逞，反而讓眾人更肯定耶穌的魅力超過</a:t>
            </a:r>
            <a:r>
              <a:rPr lang="zh-TW" altLang="en-US" sz="3600" b="1" smtClean="0">
                <a:latin typeface="新細明體"/>
                <a:ea typeface="新細明體"/>
              </a:rPr>
              <a:t>他們。</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這麼一來，經師和法利塞人不但沒有達到他們的目的公開羞辱耶穌，還使得群眾更擁戴祂，內心除了不滿又加上忿怒。</a:t>
            </a:r>
          </a:p>
        </p:txBody>
      </p:sp>
    </p:spTree>
    <p:extLst>
      <p:ext uri="{BB962C8B-B14F-4D97-AF65-F5344CB8AC3E}">
        <p14:creationId xmlns:p14="http://schemas.microsoft.com/office/powerpoint/2010/main" val="1093299947"/>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是歌詞感人？還是讓你們想起自己曾經的經歷呢？</a:t>
            </a:r>
            <a:endParaRPr lang="en-US" sz="3600" b="1"/>
          </a:p>
        </p:txBody>
      </p:sp>
    </p:spTree>
    <p:extLst>
      <p:ext uri="{BB962C8B-B14F-4D97-AF65-F5344CB8AC3E}">
        <p14:creationId xmlns:p14="http://schemas.microsoft.com/office/powerpoint/2010/main" val="2643719226"/>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原本對耶穌已經很不服氣，一個木匠憑什麼受到群眾擁護，沒想到，耶穌又這麼有智慧，不管他們以什麼難題挑戰耶穌，耶穌都讓他們無話可說。</a:t>
            </a:r>
          </a:p>
        </p:txBody>
      </p:sp>
    </p:spTree>
    <p:extLst>
      <p:ext uri="{BB962C8B-B14F-4D97-AF65-F5344CB8AC3E}">
        <p14:creationId xmlns:p14="http://schemas.microsoft.com/office/powerpoint/2010/main" val="3887368740"/>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對耶穌極為不滿的經師和法利人，實在嚥不下這口氣，決定再次挑戰耶穌，質問祂：「哪一條是天主給的最大誡命？」</a:t>
            </a:r>
          </a:p>
        </p:txBody>
      </p:sp>
    </p:spTree>
    <p:extLst>
      <p:ext uri="{BB962C8B-B14F-4D97-AF65-F5344CB8AC3E}">
        <p14:creationId xmlns:p14="http://schemas.microsoft.com/office/powerpoint/2010/main" val="883102621"/>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耶穌面對這樣的質問，依然耐心回覆「全心愛上主並愛人如己</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耶穌知道他們心有不滿，對祂充滿了嫉妒，才特別提醒他們，天主給的最大誡命「全心愛上主並愛人如己」，，其實是要我們懂得檢測自己的心思意念。</a:t>
            </a:r>
          </a:p>
        </p:txBody>
      </p:sp>
    </p:spTree>
    <p:extLst>
      <p:ext uri="{BB962C8B-B14F-4D97-AF65-F5344CB8AC3E}">
        <p14:creationId xmlns:p14="http://schemas.microsoft.com/office/powerpoint/2010/main" val="502377102"/>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如同先知撒慕爾到葉瑟家尋找新的國王時，天主特別提醒先知，不要只將眼光放在外表的俊俏，「天主看的是我們的心，而不是外貌」，最後才選了達味為新的以色列</a:t>
            </a:r>
            <a:r>
              <a:rPr lang="zh-TW" altLang="en-US" sz="3600" b="1" smtClean="0">
                <a:latin typeface="新細明體"/>
                <a:ea typeface="新細明體"/>
              </a:rPr>
              <a:t>王。</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孩子們，從剛剛念的這段聖言，我們很清楚看到經上的話，早已提醒我們務必「謹守自己的心思意念」，尤其是「摒棄口舌的欺詐，遠避唇舌的乖謬」。</a:t>
            </a:r>
          </a:p>
        </p:txBody>
      </p:sp>
    </p:spTree>
    <p:extLst>
      <p:ext uri="{BB962C8B-B14F-4D97-AF65-F5344CB8AC3E}">
        <p14:creationId xmlns:p14="http://schemas.microsoft.com/office/powerpoint/2010/main" val="1334143897"/>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從經師和法利塞人的作為，可以明確的看出，他們已完全忘了「謹守我心」，他們在乎的只是除掉耶穌，也絲毫不管天主的誡命「愛天主又愛人如己」，他們的作為已經澈底違背天主誡命。</a:t>
            </a:r>
          </a:p>
        </p:txBody>
      </p:sp>
    </p:spTree>
    <p:extLst>
      <p:ext uri="{BB962C8B-B14F-4D97-AF65-F5344CB8AC3E}">
        <p14:creationId xmlns:p14="http://schemas.microsoft.com/office/powerpoint/2010/main" val="819479534"/>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「謹守我心」是一切的根本，穩住了自己的心思意念，才不致於「左傾右依、三心二意」，懂得檢測我心，才會做到「傾聽主的教導、注意主的訓言、將一切牢記在心、使自己的腳遠離邪惡」。</a:t>
            </a:r>
          </a:p>
        </p:txBody>
      </p:sp>
    </p:spTree>
    <p:extLst>
      <p:ext uri="{BB962C8B-B14F-4D97-AF65-F5344CB8AC3E}">
        <p14:creationId xmlns:p14="http://schemas.microsoft.com/office/powerpoint/2010/main" val="2221328847"/>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心歪了、偏了，做的事、走的路、說的話很自然也會「不正」，若及時察覺予以調整當然很好，若未察覺又一意孤行，只怕誤己又傷人。</a:t>
            </a:r>
          </a:p>
        </p:txBody>
      </p:sp>
    </p:spTree>
    <p:extLst>
      <p:ext uri="{BB962C8B-B14F-4D97-AF65-F5344CB8AC3E}">
        <p14:creationId xmlns:p14="http://schemas.microsoft.com/office/powerpoint/2010/main" val="122829493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在爸媽的車上看過嗎？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小活動──我最愛的歌</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56490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耶穌宣講福音時，為什麼當時的人生活很困苦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為什麼當時的人都認定祂是天主派來的默西亞？</a:t>
            </a:r>
          </a:p>
        </p:txBody>
      </p:sp>
    </p:spTree>
    <p:extLst>
      <p:ext uri="{BB962C8B-B14F-4D97-AF65-F5344CB8AC3E}">
        <p14:creationId xmlns:p14="http://schemas.microsoft.com/office/powerpoint/2010/main" val="2058834310"/>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為什麼當時的人都極盡瘋狂的跟隨祂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耶穌宣講福音造成許多人瘋狂跟隨祂時，發生了什麼事？</a:t>
            </a:r>
          </a:p>
        </p:txBody>
      </p:sp>
    </p:spTree>
    <p:extLst>
      <p:ext uri="{BB962C8B-B14F-4D97-AF65-F5344CB8AC3E}">
        <p14:creationId xmlns:p14="http://schemas.microsoft.com/office/powerpoint/2010/main" val="3367094419"/>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為什麼經師和法利塞人對耶穌會很不服氣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為什麼經師和法利塞人要質問耶穌，哪一條是天主給的最大誡命？</a:t>
            </a:r>
          </a:p>
        </p:txBody>
      </p:sp>
    </p:spTree>
    <p:extLst>
      <p:ext uri="{BB962C8B-B14F-4D97-AF65-F5344CB8AC3E}">
        <p14:creationId xmlns:p14="http://schemas.microsoft.com/office/powerpoint/2010/main" val="2265820408"/>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經師和法利塞人質問耶穌天主的最大誡命時，耶穌給的回覆是要提醒他們什麼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為什麼耶穌希望經師和法利塞人，可以做到檢測自己的心思意念？</a:t>
            </a:r>
          </a:p>
        </p:txBody>
      </p:sp>
    </p:spTree>
    <p:extLst>
      <p:ext uri="{BB962C8B-B14F-4D97-AF65-F5344CB8AC3E}">
        <p14:creationId xmlns:p14="http://schemas.microsoft.com/office/powerpoint/2010/main" val="4140033755"/>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為什麼先知撒慕爾在尋找新的國王時，天主特別提醒他不要將眼光只放在外表的俊俏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做到檢測自己的心思意念，是很容易的還是並不簡單？</a:t>
            </a:r>
          </a:p>
        </p:txBody>
      </p:sp>
    </p:spTree>
    <p:extLst>
      <p:ext uri="{BB962C8B-B14F-4D97-AF65-F5344CB8AC3E}">
        <p14:creationId xmlns:p14="http://schemas.microsoft.com/office/powerpoint/2010/main" val="1678982790"/>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為什麼經上的話早已提醒我們「謹守自己的心思意念」</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為什麼「謹守我心」是一切做人與做事的根本？</a:t>
            </a:r>
          </a:p>
        </p:txBody>
      </p:sp>
    </p:spTree>
    <p:extLst>
      <p:ext uri="{BB962C8B-B14F-4D97-AF65-F5344CB8AC3E}">
        <p14:creationId xmlns:p14="http://schemas.microsoft.com/office/powerpoint/2010/main" val="1787880651"/>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「經上說：</a:t>
            </a:r>
            <a:r>
              <a:rPr lang="en-US" altLang="zh-TW" sz="3600" b="1"/>
              <a:t>『</a:t>
            </a:r>
            <a:r>
              <a:rPr lang="zh-TW" altLang="en-US" sz="3600" b="1"/>
              <a:t>你要謹守你的心，因為生命是由此而生。</a:t>
            </a:r>
            <a:r>
              <a:rPr lang="en-US" altLang="zh-TW" sz="3600" b="1"/>
              <a:t>』</a:t>
            </a:r>
            <a:r>
              <a:rPr lang="zh-TW" altLang="en-US" sz="3600" b="1"/>
              <a:t>」（箴</a:t>
            </a:r>
            <a:r>
              <a:rPr lang="en-US" altLang="zh-TW" sz="3600" b="1"/>
              <a:t>4,23</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正豪的故事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孩子們，幸運的正豪，懂得及時脫離這可怕的誘惑，保護自己遠離了毒品，這一瞬間的「謹守我心」，也成為他交友的重大教訓，告訴自己要重新調整態度。</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492896"/>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有一首歌相信你們都聽過、也唱過，對歌詞也都很有感觸，這首歌是以聖經的話編</a:t>
            </a:r>
            <a:r>
              <a:rPr lang="zh-TW" altLang="en-US" sz="3600" b="1" smtClean="0"/>
              <a:t>的。</a:t>
            </a:r>
            <a:endParaRPr lang="en-US" altLang="zh-TW" sz="3600" b="1" smtClean="0"/>
          </a:p>
          <a:p>
            <a:endParaRPr lang="en-US" altLang="zh-TW" sz="3600" b="1"/>
          </a:p>
          <a:p>
            <a:r>
              <a:rPr lang="zh-TW" altLang="en-US" sz="3600" b="1" smtClean="0"/>
              <a:t>我們</a:t>
            </a:r>
            <a:r>
              <a:rPr lang="zh-TW" altLang="en-US" sz="3600" b="1"/>
              <a:t>一起來唱一遍──愛的真諦。</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a:t>
            </a:r>
            <a:r>
              <a:rPr lang="zh-TW" altLang="en-US" sz="3600" b="1" smtClean="0"/>
              <a:t>中</a:t>
            </a:r>
            <a:r>
              <a:rPr lang="zh-TW" altLang="en-US" sz="3600" b="1"/>
              <a:t>，我們可以做些什麼，來幫助自己像正豪一樣，能及時的檢測自己的心思意念避免犯錯？</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天父的孩子，先知撒慕爾在尋找新的以色列王時，天主便已跟先知說，不要只將眼光放在外表的俊俏，「天主看的是人的內心，而不是外貌」。</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耶穌也以天主的誡命「愛天主又愛人如己」，再次提醒我們要懂得「謹守我心」。</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這似乎是一件很容易的事，卻也常被忽略，上課時提到的「三人成虎」和巴克的故事，都告訴我們，一旦一個人的心思意念歪了，做的事、走的路、說的話也會「不正」。</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在生活中，我們需要學習及時察覺自己的心思意念，才不致於影響自己的作為，無意中傷了人還不自知。</a:t>
            </a:r>
            <a:endParaRPr lang="en-US" altLang="zh-TW" sz="3600" b="1"/>
          </a:p>
        </p:txBody>
      </p:sp>
    </p:spTree>
    <p:extLst>
      <p:ext uri="{BB962C8B-B14F-4D97-AF65-F5344CB8AC3E}">
        <p14:creationId xmlns:p14="http://schemas.microsoft.com/office/powerpoint/2010/main" val="4102465571"/>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492896"/>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親愛的主耶穌，謝謝祢以天主的誡命「愛天主又愛人如己」，教導我們明白「謹守我心」是一切做人與做事的</a:t>
            </a:r>
            <a:r>
              <a:rPr lang="zh-TW" altLang="en-US" sz="3600" b="1" smtClean="0"/>
              <a:t>根本。</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求祢幫助我們在生活中，常能做到像正豪一樣，檢測自己的心思意念，保護自己、也保護自己身旁的人。以上禱告是奉祢的名，阿們。</a:t>
            </a:r>
          </a:p>
        </p:txBody>
      </p:sp>
    </p:spTree>
    <p:extLst>
      <p:ext uri="{BB962C8B-B14F-4D97-AF65-F5344CB8AC3E}">
        <p14:creationId xmlns:p14="http://schemas.microsoft.com/office/powerpoint/2010/main" val="3106296564"/>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819837"/>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態度審慎</a:t>
            </a:r>
            <a:r>
              <a:rPr lang="zh-TW" altLang="en-US" sz="6600" b="1" smtClean="0">
                <a:ea typeface="Microsoft JhengHei Light" panose="020b0304030504040204"/>
              </a:rPr>
              <a:t>時</a:t>
            </a:r>
            <a:endParaRPr lang="en-US" altLang="zh-TW" sz="6600" b="1" smtClean="0">
              <a:ea typeface="Microsoft JhengHei Light" panose="020b0304030504040204"/>
            </a:endParaRPr>
          </a:p>
          <a:p>
            <a:r>
              <a:rPr lang="zh-TW" altLang="en-US" sz="6600" b="1" smtClean="0">
                <a:ea typeface="Microsoft JhengHei Light" panose="020b0304030504040204"/>
              </a:rPr>
              <a:t>時</a:t>
            </a:r>
            <a:r>
              <a:rPr lang="zh-TW" altLang="en-US" sz="6600" b="1">
                <a:ea typeface="Microsoft JhengHei Light" panose="020b0304030504040204"/>
              </a:rPr>
              <a:t>審查自我</a:t>
            </a:r>
            <a:r>
              <a:rPr lang="zh-TW" altLang="en-US" sz="6600" b="1" smtClean="0">
                <a:ea typeface="Microsoft JhengHei Light" panose="020b0304030504040204"/>
              </a:rPr>
              <a:t>行徑</a:t>
            </a:r>
            <a:endParaRPr lang="en-US" altLang="zh-TW" sz="6600" b="1" smtClean="0">
              <a:ea typeface="Microsoft JhengHei Light" panose="020b0304030504040204"/>
            </a:endParaRPr>
          </a:p>
          <a:p>
            <a:r>
              <a:rPr lang="zh-TW" altLang="en-US" sz="6600" b="1" smtClean="0">
                <a:ea typeface="Microsoft JhengHei Light" panose="020b0304030504040204"/>
              </a:rPr>
              <a:t>免</a:t>
            </a:r>
            <a:r>
              <a:rPr lang="zh-TW" altLang="en-US" sz="6600" b="1">
                <a:ea typeface="Microsoft JhengHei Light" panose="020b0304030504040204"/>
              </a:rPr>
              <a:t>於迷戀</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2758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-15</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孩子們，當我們在唱這首「愛的真諦」時，歌詞裡說「愛是含忍的、慈祥的，愛不嫉妒、不自誇、不自大」</a:t>
            </a:r>
            <a:r>
              <a:rPr lang="zh-TW" altLang="en-US" sz="3600" b="1" smtClean="0"/>
              <a:t>，要</a:t>
            </a:r>
            <a:r>
              <a:rPr lang="zh-TW" altLang="en-US" sz="3600" b="1"/>
              <a:t>做到這樣的愛，還真不容易</a:t>
            </a:r>
            <a:r>
              <a:rPr lang="zh-TW" altLang="en-US" sz="3600" b="1" smtClean="0"/>
              <a:t>啊。</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親愛的主耶穌，謝謝祢常保守我們在祢的愛內，保護我們一切都很平安，求祢現在也和我們在一起，幫助我們專心學習，緊緊跟隨祢。以上所求是奉祢的名，阿們。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箴言</a:t>
            </a:r>
            <a:r>
              <a:rPr lang="en-US" altLang="zh-TW" sz="3600" b="1"/>
              <a:t>5,1</a:t>
            </a:r>
            <a:r>
              <a:rPr lang="zh-TW" altLang="en-US" sz="3600" b="1"/>
              <a:t>～</a:t>
            </a:r>
            <a:r>
              <a:rPr lang="en-US" altLang="zh-TW" sz="3600" b="1"/>
              <a:t>23</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孩子們，你們喜歡玩電動遊戲嗎？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爸媽會讓你們玩這些遊戲嗎？你們都喜歡玩哪些遊戲呢？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爸媽會規定你們玩的時間嗎？爸媽給你們玩的時間，你們覺得夠嗎？</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還是覺得太短了？曾經為了玩的時間，跟爸媽起過爭執嗎？你們覺得爸媽的規定合理嗎？</a:t>
            </a:r>
            <a:endParaRPr lang="en-US" sz="3600" b="1"/>
          </a:p>
        </p:txBody>
      </p:sp>
    </p:spTree>
    <p:extLst>
      <p:ext uri="{BB962C8B-B14F-4D97-AF65-F5344CB8AC3E}">
        <p14:creationId xmlns:p14="http://schemas.microsoft.com/office/powerpoint/2010/main" val="575789268"/>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小活動──放下迷戀</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不管是由於好奇或太過自信，我們確實很容易掉入迷戀的陷阱，耶穌便常提醒眾人要常保持</a:t>
            </a:r>
            <a:r>
              <a:rPr lang="zh-TW" altLang="en-US" sz="3600" b="1" smtClean="0"/>
              <a:t>警醒。</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孩子們，耶穌宣講福音時，不只為眾人帶來父的愛與慈悲，也以行動讓眾人體驗到父的關懷，因此不管祂走到哪都有許多人跟隨，渴望聽祂的宣講。</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有次，耶穌來到伯達尼時，突然有人問祂：「老師啊，祢這麼有智慧，請祢幫我們評理，吩咐我的兄弟和我分家產吧！」</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尤其是，歌詞裡還說「愛是凡事包容、凡事相信、凡事盼望、凡事忍耐」，這更不容易了，要做到愛真的是這麼困難</a:t>
            </a:r>
            <a:r>
              <a:rPr lang="zh-TW" altLang="en-US" sz="3600" b="1" smtClean="0"/>
              <a:t>嗎</a:t>
            </a:r>
            <a:r>
              <a:rPr lang="zh-TW" altLang="en-US" sz="3600" b="1"/>
              <a:t>？</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耶穌聽了，十分感慨，莫非爭奪家產比追尋天主的國更有價值嗎？耶穌便藉此機會對群眾說了「貪婪富翁」</a:t>
            </a:r>
            <a:r>
              <a:rPr lang="zh-TW" altLang="en-US" sz="3600" b="1" smtClean="0">
                <a:latin typeface="新細明體"/>
                <a:ea typeface="新細明體"/>
              </a:rPr>
              <a:t>比喻。</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希望眾人能夠明瞭，不要像比喻中的貪婪富翁，一心只在乎累積自己的財富，絲毫不關心自己的靈魂，也不在乎近人的需要。一旦天主帶走他的靈魂，他所迷戀的財富也都將歸於</a:t>
            </a:r>
            <a:r>
              <a:rPr lang="zh-TW" altLang="en-US" sz="3600" b="1" smtClean="0">
                <a:latin typeface="新細明體"/>
                <a:ea typeface="新細明體"/>
              </a:rPr>
              <a:t>烏有。</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又</a:t>
            </a:r>
            <a:r>
              <a:rPr lang="zh-TW" altLang="en-US" sz="3600" b="1">
                <a:latin typeface="新細明體"/>
                <a:ea typeface="新細明體"/>
              </a:rPr>
              <a:t>有一次，喜歡找耶穌辯論的法利塞人，和耶穌爭論追求天主的國和追求財富是不衝突的，二者可以兼</a:t>
            </a:r>
            <a:r>
              <a:rPr lang="zh-TW" altLang="en-US" sz="3600" b="1" smtClean="0">
                <a:latin typeface="新細明體"/>
                <a:ea typeface="新細明體"/>
              </a:rPr>
              <a:t>得。</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耶穌當然知道他們這麼說，目的是想保住財富，不想捐出來關懷窮人，又再講了「富翁與拉匝祿」比喻。</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耶穌希望他們明瞭，即使像比喻中的富翁活著時，守住了自己迷戀的財富，但別忘了，死後一切是要有交代的。</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富翁活著時已享盡一切榮華，死後看著一生吃苦的乞丐拉匝祿享福時，可別哀怨自己當初為何連杯水都捨不得</a:t>
            </a:r>
            <a:r>
              <a:rPr lang="zh-TW" altLang="en-US" sz="3600" b="1" smtClean="0">
                <a:latin typeface="新細明體"/>
                <a:ea typeface="新細明體"/>
              </a:rPr>
              <a:t>給。</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除了迷戀財富之外，其實，還有很多事物都會引人陷入迷戀，包括賭博、酗酒、毒品、電玩等，還有一樣會引人陷入迷戀，在聖經中一再提醒的，那就是美</a:t>
            </a:r>
            <a:r>
              <a:rPr lang="zh-TW" altLang="en-US" sz="3600" b="1" smtClean="0">
                <a:latin typeface="新細明體"/>
                <a:ea typeface="新細明體"/>
              </a:rPr>
              <a:t>色。</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段聖</a:t>
            </a:r>
            <a:r>
              <a:rPr lang="zh-TW" altLang="en-US" sz="3600" b="1" smtClean="0">
                <a:latin typeface="新細明體"/>
                <a:ea typeface="新細明體"/>
              </a:rPr>
              <a:t>言</a:t>
            </a:r>
            <a:r>
              <a:rPr lang="zh-TW" altLang="en-US" sz="3600" b="1">
                <a:latin typeface="新細明體"/>
                <a:ea typeface="新細明體"/>
              </a:rPr>
              <a:t>中</a:t>
            </a:r>
            <a:r>
              <a:rPr lang="zh-TW" altLang="en-US" sz="3600" b="1" smtClean="0">
                <a:latin typeface="新細明體"/>
                <a:ea typeface="新細明體"/>
              </a:rPr>
              <a:t>，</a:t>
            </a:r>
            <a:r>
              <a:rPr lang="zh-TW" altLang="en-US" sz="3600" b="1">
                <a:latin typeface="新細明體"/>
                <a:ea typeface="新細明體"/>
              </a:rPr>
              <a:t>我們很清楚看到美色確實誘人，也容易讓人無法自拔，尤其是已有家庭責任的父親，更當有所警惕，一旦掉入，受到傷害的將是整個家庭，和所有的家人。</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聖經中，無論是舊約或新約，包括初期教會，甚至是現在的教會，都一再提醒大家，不要輕忽美色的迷戀，往往在不自覺的情況下已掉入陷阱，必須格外審慎</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這些話是外邦宗徒保祿在勸勉格林多教會時說的話，</a:t>
            </a:r>
            <a:r>
              <a:rPr lang="zh-TW" altLang="en-US" sz="3600" b="1" smtClean="0">
                <a:latin typeface="新細明體"/>
                <a:ea typeface="新細明體"/>
              </a:rPr>
              <a:t>他是</a:t>
            </a:r>
            <a:r>
              <a:rPr lang="zh-TW" altLang="en-US" sz="3600" b="1">
                <a:latin typeface="新細明體"/>
                <a:ea typeface="新細明體"/>
              </a:rPr>
              <a:t>為了告訴眾人「若心中沒有愛，即使能說天使的語言、說先知的話、通曉經書、又有堅定的信心、也慷慨捐出所有財產，依然是毫無益處可言</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希望以下的真實故事能帶給我們省思。</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2088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馬克的爸媽都是老師，有個妹妹葛莉，一家四口原本過著幸福快樂的生活，直到爸爸迷上打牌後，這個家變了。</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爸爸常一夜不回家，打牌輸了，便迷戀在外頭喝酒，又交了女朋友，還在外有了孩子</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媽媽怎麼勸都不聽，為了不讓孩子受爸爸連累，只好選擇離婚，爸爸也從此忘了這個家。</a:t>
            </a:r>
            <a:endParaRPr lang="zh-TW" altLang="en-US" sz="3600" b="1">
              <a:latin typeface="新細明體"/>
              <a:ea typeface="新細明體"/>
            </a:endParaRPr>
          </a:p>
        </p:txBody>
      </p:sp>
    </p:spTree>
    <p:extLst>
      <p:ext uri="{BB962C8B-B14F-4D97-AF65-F5344CB8AC3E}">
        <p14:creationId xmlns:p14="http://schemas.microsoft.com/office/powerpoint/2010/main" val="95031028"/>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幾年後，馬克和葛莉長大了，在媽媽辛苦陪伴下，都完成學業，也有穩定工作和自己的家庭，媽媽也退休，過著含飴弄孫的快樂生活。</a:t>
            </a:r>
            <a:endParaRPr lang="zh-TW" altLang="en-US" sz="3600" b="1">
              <a:latin typeface="新細明體"/>
              <a:ea typeface="新細明體"/>
            </a:endParaRPr>
          </a:p>
        </p:txBody>
      </p:sp>
    </p:spTree>
    <p:extLst>
      <p:ext uri="{BB962C8B-B14F-4D97-AF65-F5344CB8AC3E}">
        <p14:creationId xmlns:p14="http://schemas.microsoft.com/office/powerpoint/2010/main" val="229130178"/>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有天，一個下著雨的夜裡，警察突然找上門來，原來爸爸在醫院病逝，沒人料理後事，警察查了資料才找到媽媽。雖然馬克和葛莉對爸爸早已沒有印象，基於親情，還是為爸爸完成了後事。</a:t>
            </a:r>
            <a:endParaRPr lang="zh-TW" altLang="en-US" sz="3600" b="1">
              <a:latin typeface="新細明體"/>
              <a:ea typeface="新細明體"/>
            </a:endParaRPr>
          </a:p>
        </p:txBody>
      </p:sp>
    </p:spTree>
    <p:extLst>
      <p:ext uri="{BB962C8B-B14F-4D97-AF65-F5344CB8AC3E}">
        <p14:creationId xmlns:p14="http://schemas.microsoft.com/office/powerpoint/2010/main" val="2051965574"/>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孩子們，這故事表面上看是個悲劇，爸爸從沉迷於打牌、喝酒跟美色，最後毀了這個家，完全沒盡到做丈夫和父親的責任，以致於臨終時如此悽涼。</a:t>
            </a:r>
            <a:endParaRPr lang="zh-TW" altLang="en-US" sz="3600" b="1">
              <a:latin typeface="新細明體"/>
              <a:ea typeface="新細明體"/>
            </a:endParaRPr>
          </a:p>
        </p:txBody>
      </p:sp>
    </p:spTree>
    <p:extLst>
      <p:ext uri="{BB962C8B-B14F-4D97-AF65-F5344CB8AC3E}">
        <p14:creationId xmlns:p14="http://schemas.microsoft.com/office/powerpoint/2010/main" val="1616347773"/>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但從另一個角度看，也幸好媽媽及時做出抉擇，沒讓這個家被拖累，挽救了馬克和葛莉的一生，依然可以為自己創造幸福的婚姻和家庭，還願意盡子女的孝道，為父親完成後事。</a:t>
            </a:r>
            <a:endParaRPr lang="zh-TW" altLang="en-US" sz="3600" b="1">
              <a:latin typeface="新細明體"/>
              <a:ea typeface="新細明體"/>
            </a:endParaRPr>
          </a:p>
        </p:txBody>
      </p:sp>
    </p:spTree>
    <p:extLst>
      <p:ext uri="{BB962C8B-B14F-4D97-AF65-F5344CB8AC3E}">
        <p14:creationId xmlns:p14="http://schemas.microsoft.com/office/powerpoint/2010/main" val="1072809"/>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耶穌宣講福音時，為什麼不管走到哪都有許多人跟隨</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會有人來找耶穌幫忙分家產？</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有人請耶穌幫忙分家產時，為什麼耶穌聽了很感慨</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有人</a:t>
            </a:r>
            <a:r>
              <a:rPr lang="zh-TW" altLang="en-US" sz="3600" b="1">
                <a:latin typeface="新細明體"/>
                <a:ea typeface="新細明體"/>
              </a:rPr>
              <a:t>來請耶穌幫忙分家產，這是聰明的做法還是很無知？</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保祿宗徒的話是要提醒眾人，不要自以為受到聖神感動，蒙受聖神恩典可以「說智慧的言語、或醫治病人行奇蹟</a:t>
            </a:r>
            <a:r>
              <a:rPr lang="zh-TW" altLang="en-US" sz="3600" b="1" smtClean="0">
                <a:latin typeface="新細明體"/>
                <a:ea typeface="新細明體"/>
              </a:rPr>
              <a:t>」，</a:t>
            </a:r>
            <a:r>
              <a:rPr lang="zh-TW" altLang="en-US" sz="3600" b="1">
                <a:latin typeface="新細明體"/>
                <a:ea typeface="新細明體"/>
              </a:rPr>
              <a:t>即可忽略聖神的果實是「仁愛、喜樂、平安、忍耐、良善、溫和、忠信、柔和與節制</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耶穌為什麼要說「貪婪富翁的比喻」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為什麼法利塞人要和耶穌爭論追求天主的國和追求財富，二者可兼得不衝突？</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為什麼法利塞人自己放不下財富，又故意要找耶穌辯論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面對法利塞人的爭論，為什麼耶穌要對他們說「富翁與拉匝祿的比喻」？</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耶穌說的「貪婪富翁」和「富翁與拉匝祿」，這兩個比喻有什麼相同之處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為什麼在聖經中和教會的教導，都一再提醒不要輕忽美色的迷戀？</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從</a:t>
            </a:r>
            <a:r>
              <a:rPr lang="zh-TW" altLang="en-US" sz="3600" b="1">
                <a:latin typeface="新細明體"/>
                <a:ea typeface="新細明體"/>
              </a:rPr>
              <a:t>馬克和葛莉兄妹的故事中，我們可以學到什麼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馬克和</a:t>
            </a:r>
            <a:r>
              <a:rPr lang="zh-TW" altLang="en-US" sz="3600" b="1">
                <a:latin typeface="新細明體"/>
                <a:ea typeface="新細明體"/>
              </a:rPr>
              <a:t>葛莉的媽媽為保護他們選擇離婚，這樣做是正確的還是太不應該？</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「經上說：</a:t>
            </a:r>
            <a:r>
              <a:rPr lang="en-US" altLang="zh-TW" sz="3600" b="1"/>
              <a:t>『</a:t>
            </a:r>
            <a:r>
              <a:rPr lang="zh-TW" altLang="en-US" sz="3600" b="1"/>
              <a:t>上主的眼時常注視人的道路，審察人的行徑！</a:t>
            </a:r>
            <a:r>
              <a:rPr lang="en-US" altLang="zh-TW" sz="3600" b="1"/>
              <a:t>』</a:t>
            </a:r>
            <a:r>
              <a:rPr lang="zh-TW" altLang="en-US" sz="3600" b="1"/>
              <a:t>」（箴</a:t>
            </a:r>
            <a:r>
              <a:rPr lang="en-US" altLang="zh-TW" sz="3600" b="1"/>
              <a:t>5,21</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梅西的故事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孩子們，梅西為了不讓自己步父親的後塵，決心找媽媽幫忙，兩人也共同祈求耶穌，果然靠著聖神的助祐，幫助自己脫離了沉迷的陰影。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在生活中，我們可以做些什麼，來幫助自己像梅西一樣，有堅定的意志脫離沉迷的陰影？</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尤其是不要忘了，耶穌受難前非常明確的吩咐宗徒們「這是我的命令，你們該彼此相愛，如同我愛了你們一樣</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天父的孩子，耶穌宣講福音時，雖然曾說過「飛鳥有巢，人子卻沒有枕頭的地方</a:t>
            </a:r>
            <a:r>
              <a:rPr lang="zh-TW" altLang="en-US" sz="3600" b="1" smtClean="0"/>
              <a:t>」，卻</a:t>
            </a:r>
            <a:r>
              <a:rPr lang="zh-TW" altLang="en-US" sz="3600" b="1"/>
              <a:t>還是看到迷戀財富的</a:t>
            </a:r>
            <a:r>
              <a:rPr lang="zh-TW" altLang="en-US" sz="3600" b="1" smtClean="0"/>
              <a:t>大有人在。</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耶穌便以「貪婪富翁」和「富翁與拉匝祿」兩個比喻，勸勉眾人不要沉迷於財富的追求，而失去了自己的靈魂。</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在生活中，我們也從梅西和馬克兄妹的故事，看到沉迷的陰影無處不在，我們要常警惕自己，緊緊跟隨耶穌，保護自己也保護自己的家和家人</a:t>
            </a:r>
            <a:r>
              <a:rPr lang="zh-TW" altLang="en-US" sz="3600" b="1" smtClean="0"/>
              <a:t>。</a:t>
            </a:r>
            <a:endParaRPr lang="zh-TW" altLang="en-US" sz="3600" b="1"/>
          </a:p>
        </p:txBody>
      </p:sp>
    </p:spTree>
    <p:extLst>
      <p:ext uri="{BB962C8B-B14F-4D97-AF65-F5344CB8AC3E}">
        <p14:creationId xmlns:p14="http://schemas.microsoft.com/office/powerpoint/2010/main" val="168472841"/>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492896"/>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親愛的主耶穌，謝謝祢再次讓我們，從「貪婪富翁」和「富翁與拉匝祿」這兩個比喻中，體會到追求天主國的</a:t>
            </a:r>
            <a:r>
              <a:rPr lang="zh-TW" altLang="en-US" sz="3600" b="1" smtClean="0"/>
              <a:t>重要。</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求祢幫助我們在生活中，時時省察自己的言行，有發現沉迷陰影時，也能像梅西一樣，靠著祢和聖神免於受害。以上所求是奉祢的名，阿們。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819837"/>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謙遜受</a:t>
            </a:r>
            <a:r>
              <a:rPr lang="zh-TW" altLang="en-US" sz="6600" b="1" smtClean="0">
                <a:ea typeface="Microsoft JhengHei Light" panose="020b0304030504040204"/>
              </a:rPr>
              <a:t>教</a:t>
            </a:r>
            <a:endParaRPr lang="en-US" altLang="zh-TW" sz="6600" b="1" smtClean="0">
              <a:ea typeface="Microsoft JhengHei Light" panose="020b0304030504040204"/>
            </a:endParaRPr>
          </a:p>
          <a:p>
            <a:r>
              <a:rPr lang="zh-TW" altLang="en-US" sz="6600" b="1" smtClean="0">
                <a:ea typeface="Microsoft JhengHei Light" panose="020b0304030504040204"/>
              </a:rPr>
              <a:t>誠心</a:t>
            </a:r>
            <a:r>
              <a:rPr lang="zh-TW" altLang="en-US" sz="6600" b="1">
                <a:ea typeface="Microsoft JhengHei Light" panose="020b0304030504040204"/>
              </a:rPr>
              <a:t>接受勸導的</a:t>
            </a:r>
            <a:r>
              <a:rPr lang="zh-TW" altLang="en-US" sz="6600" b="1" smtClean="0">
                <a:ea typeface="Microsoft JhengHei Light" panose="020b0304030504040204"/>
              </a:rPr>
              <a:t>人</a:t>
            </a:r>
            <a:endParaRPr lang="en-US" altLang="zh-TW" sz="6600" b="1" smtClean="0">
              <a:ea typeface="Microsoft JhengHei Light" panose="020b0304030504040204"/>
            </a:endParaRPr>
          </a:p>
          <a:p>
            <a:r>
              <a:rPr lang="zh-TW" altLang="en-US" sz="6600" b="1" smtClean="0">
                <a:ea typeface="Microsoft JhengHei Light" panose="020b0304030504040204"/>
              </a:rPr>
              <a:t>必</a:t>
            </a:r>
            <a:r>
              <a:rPr lang="zh-TW" altLang="en-US" sz="6600" b="1">
                <a:ea typeface="Microsoft JhengHei Light" panose="020b0304030504040204"/>
              </a:rPr>
              <a:t>蒙受祝福</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82758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-16</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主耶穌，謝謝祢堅定我們的信心，引領我們來教堂上主日學，聆聽祢的聖言，求祢開啟我們的智慧，認真聽講，學習祢的榜樣，在生活中以言行為主做證。以上所求靠祢的名，阿們。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箴言</a:t>
            </a:r>
            <a:r>
              <a:rPr lang="en-US" altLang="zh-TW" sz="3600" b="1"/>
              <a:t>12,1</a:t>
            </a:r>
            <a:r>
              <a:rPr lang="zh-TW" altLang="en-US" sz="3600" b="1"/>
              <a:t>～</a:t>
            </a:r>
            <a:r>
              <a:rPr lang="en-US" altLang="zh-TW" sz="3600" b="1"/>
              <a:t>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孩子們，你們聽過三隻小豬的故事嗎？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你們覺得為什麼豬小弟的哥哥不願意聽弟弟的勸告呢？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是他們太偷懶了、不想幹活？還是太驕傲了、不認為會有危險？</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smtClean="0"/>
              <a:t>小</a:t>
            </a:r>
            <a:r>
              <a:rPr lang="zh-TW" altLang="en-US" sz="4800" b="1"/>
              <a:t>活動──謙遜與傲慢</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0486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人的傲慢確實很可怕，耶穌也常提醒宗徒們要懂得謙遜，虛心向別人</a:t>
            </a:r>
            <a:r>
              <a:rPr lang="zh-TW" altLang="en-US" sz="3600" b="1" smtClean="0"/>
              <a:t>學習。</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孩子們，在耶穌那時代，大部分的人家裡都很窮，沒機會也沒錢上學，學校也不多，政府也不關心大家是不是有上學，很多人都不識字。</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耶穌宣講福音時，當時的經師和法利塞人是少數有受過教育的人，特別喜歡找耶穌辯論，其他的人不識字、看不懂經書，當然不敢和他們爭論。</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經師和法利塞人自認為高人一等</a:t>
            </a:r>
            <a:r>
              <a:rPr lang="zh-TW" altLang="en-US" sz="3600" b="1" smtClean="0">
                <a:latin typeface="新細明體"/>
                <a:ea typeface="新細明體"/>
              </a:rPr>
              <a:t>，幾</a:t>
            </a:r>
            <a:r>
              <a:rPr lang="zh-TW" altLang="en-US" sz="3600" b="1">
                <a:latin typeface="新細明體"/>
                <a:ea typeface="新細明體"/>
              </a:rPr>
              <a:t>次看到耶穌在安息日醫治病人，感到相當反感，認為耶穌違反猶太人關於安息日的規矩，三番兩次公開指責耶穌</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耶穌當然清楚這些規矩，只是祂更關心病人的需要，不像經師和法利塞人，只在乎為什麼耶穌不聽他們的話。</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耶穌面對</a:t>
            </a:r>
            <a:r>
              <a:rPr lang="zh-TW" altLang="en-US" sz="3600" b="1">
                <a:latin typeface="新細明體"/>
                <a:ea typeface="新細明體"/>
              </a:rPr>
              <a:t>經師和法利塞人質疑時，只是要提醒他們，不要以為自己受過教育又懂經書，</a:t>
            </a:r>
            <a:r>
              <a:rPr lang="zh-TW" altLang="en-US" sz="3600" b="1" smtClean="0">
                <a:latin typeface="新細明體"/>
                <a:ea typeface="新細明體"/>
              </a:rPr>
              <a:t>便以為</a:t>
            </a:r>
            <a:r>
              <a:rPr lang="zh-TW" altLang="en-US" sz="3600" b="1">
                <a:latin typeface="新細明體"/>
                <a:ea typeface="新細明體"/>
              </a:rPr>
              <a:t>自己什麼都懂，便到處指使人，要求別人照自己的話做。</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耶穌早已清楚，他們在意的不是耶穌違反安息日規矩，只是想趁機會陷害耶穌，抓祂把柄好控告祂。</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這段聖言中，我們很清楚看到，耶穌前後說了兩次「這是我的命令，你們該彼此相愛</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當耶穌反問他們：「安息日是許行善，還是作惡呢？」對於這樣的質問，經師和法利塞人卻只能啞口無言，不知該說什麼。</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但遺憾的是，他們並沒有因此反躬自省、虛心受教，反而心生不滿，更討厭</a:t>
            </a:r>
            <a:r>
              <a:rPr lang="zh-TW" altLang="en-US" sz="3600" b="1" smtClean="0">
                <a:latin typeface="新細明體"/>
                <a:ea typeface="新細明體"/>
              </a:rPr>
              <a:t>耶穌。</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孩子們，從經師和法利塞人身上，我們看到了傲慢的可怕，他們以為自己有學問，比別人優秀，便看不起人，也看不起耶穌。</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雖然耶穌很有耐心，一次再一次接受他們的質疑與挑戰，也從未指責他們，他們還是不願虛心受教，反而更討厭耶穌，只因為耶穌沒照著他們的話做。</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孩子們，從剛剛念的這段聖言，我們很清楚看到「喜愛受教的人，必喜愛智慧；憎恨規勸的人，真是糊塗</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我們每個人都有很多不懂的地方，常常需要向別人、長輩或是有經驗的人請教。</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當我們不懂、不知道怎麼做或做得不對時，若有人規勸我們，一定要虛心受教，藉著別人好心的提醒與規勸，幫助我們避免犯錯。</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虛心受教或接受別人規勸並不可恥，也不表示我們比別人差或比較笨，反而讓我們懂得更多，也省去很多不必要的錯誤。</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耶穌那時代，為什麼會有很多人不識字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耶穌宣講福音時，為什麼經師和法利塞人總是喜歡找祂辯論？</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如果眾人只為了多得神恩而不再彼此相愛，那又有何益處呢？</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為什麼經師和法利塞人總是喜歡指使別人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經</a:t>
            </a:r>
            <a:r>
              <a:rPr lang="zh-TW" altLang="en-US" sz="3600" b="1">
                <a:latin typeface="新細明體"/>
                <a:ea typeface="新細明體"/>
              </a:rPr>
              <a:t>師和法利塞人喜歡指使人，這樣做是出於善意還是內心的傲慢？</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為什麼經師和法利塞人要公開指責耶穌違反安息日規矩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為什麼耶穌沒有按照經師和法利塞人說的話做？</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不按照經師和法利塞人說的話做，是故意的還是想藉機開導他們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為什麼耶穌早已</a:t>
            </a:r>
            <a:r>
              <a:rPr lang="zh-TW" altLang="en-US" sz="3600" b="1" smtClean="0">
                <a:latin typeface="新細明體"/>
                <a:ea typeface="新細明體"/>
              </a:rPr>
              <a:t>知道經</a:t>
            </a:r>
            <a:r>
              <a:rPr lang="zh-TW" altLang="en-US" sz="3600" b="1">
                <a:latin typeface="新細明體"/>
                <a:ea typeface="新細明體"/>
              </a:rPr>
              <a:t>師和法利塞人質疑祂，只不過是想趁機陷害祂？</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為什麼耶穌並不在意經師和法利塞人對祂多次的質疑，仍耐心開導他們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當耶穌反問經師和法利塞人的指責時，為什麼他們反而啞口無言？</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為什麼經師和法利塞人會認為自己較有學問是高人一等而看不起別人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為什麼耶穌要提醒我們「虛心受教、接受規勸」？</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a:t>
            </a:r>
            <a:r>
              <a:rPr lang="en-US" altLang="zh-TW" sz="3600" b="1">
                <a:latin typeface="+mj-ea"/>
                <a:ea typeface="+mj-ea"/>
              </a:rPr>
              <a:t>16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「經上說：</a:t>
            </a:r>
            <a:r>
              <a:rPr lang="en-US" altLang="zh-TW" sz="3600" b="1"/>
              <a:t>『</a:t>
            </a:r>
            <a:r>
              <a:rPr lang="zh-TW" altLang="en-US" sz="3600" b="1"/>
              <a:t>喜愛受教的人，必喜愛智慧；憎恨規勸的人，真是糊塗。</a:t>
            </a:r>
            <a:r>
              <a:rPr lang="en-US" altLang="zh-TW" sz="3600" b="1"/>
              <a:t>』</a:t>
            </a:r>
            <a:r>
              <a:rPr lang="zh-TW" altLang="en-US" sz="3600" b="1"/>
              <a:t>」（箴</a:t>
            </a:r>
            <a:r>
              <a:rPr lang="en-US" altLang="zh-TW" sz="3600" b="1"/>
              <a:t>12,1</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阿原的故事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孩子們，阿原實在很無力，看著爸媽誰也不讓誰，夾在他們中間，什麼也不能做，內心極為痛苦，不明白他們為何要吵成這樣。</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在生活中，我們可以做些什麼，來幫助自己放下身段，平心靜氣的和別人一起討論事情？</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甚至連手機上也有導航系統，你們使用過手機上的導航嗎？</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聖神所賜的各項神恩，都是為了幫助我們在耶穌內結出愛的果實，而不是讓蒙受神恩的人可以自誇，保祿才會說「若心中沒有愛，即使有再多神恩，依然是毫無益處」。</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天父的孩子，耶穌提醒我們，傲慢是人的軟弱，一不注意便可能產生可怕的後果，如同阿明的爸爸和阿原的爸媽。</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在生活中，我們要常記得耶穌的教導，虛心受教，也放下身段，不懂、不明白的，多多向人請教，別人好心規勸時，也虛心受教，以免造成不幸的後果傷害別人。</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耶穌，謝謝祢教導我們明白「虛心受教」的道理，也感謝祢常在生活中，提醒我們要接受別人的規勸，求祢幫助我們多多向別人學習，以好的言行為主做證。以上所求是因祢的名，阿們。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81983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傅油聖事的恩寵</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在</a:t>
            </a:r>
            <a:r>
              <a:rPr lang="zh-TW" altLang="en-US" sz="6600" b="1">
                <a:ea typeface="Microsoft JhengHei Light" panose="020b0304030504040204"/>
              </a:rPr>
              <a:t>軟弱中主恩滿被</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27584"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-17</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主耶穌，謝謝祢一直陪伴我們，堅定我們對祢的信心，求祢現在也陪同我們，認真聆聽祢的聖言，並學習祢的榜樣，緊緊跟隨祢。以上所求是因祢的名，阿們。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撒慕爾上</a:t>
            </a:r>
            <a:r>
              <a:rPr lang="en-US" altLang="zh-TW" sz="3600" b="1"/>
              <a:t>9,15</a:t>
            </a:r>
            <a:r>
              <a:rPr lang="zh-TW" altLang="en-US" sz="3600" b="1"/>
              <a:t>～</a:t>
            </a:r>
            <a:r>
              <a:rPr lang="en-US" altLang="zh-TW" sz="3600" b="1"/>
              <a:t>10.1</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孩子們，你們喜歡學校的學習生活嗎？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各個學習科目你們都還喜歡嗎？有特別喜歡哪些科目，或是討厭哪些科目嗎？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耶穌在宣講福音時，也曾多次具體的讓我們看到父的愛與慈悲</a:t>
            </a:r>
            <a:r>
              <a:rPr lang="zh-TW" altLang="en-US" sz="3600" b="1" smtClean="0">
                <a:latin typeface="新細明體"/>
                <a:ea typeface="新細明體"/>
              </a:rPr>
              <a:t>，像是耶穌</a:t>
            </a:r>
            <a:r>
              <a:rPr lang="zh-TW" altLang="en-US" sz="3600" b="1">
                <a:latin typeface="新細明體"/>
                <a:ea typeface="新細明體"/>
              </a:rPr>
              <a:t>只因見到那慟失獨子的寡婦是如此悲傷絕望，</a:t>
            </a:r>
            <a:r>
              <a:rPr lang="zh-TW" altLang="en-US" sz="3600" b="1" smtClean="0">
                <a:latin typeface="新細明體"/>
                <a:ea typeface="新細明體"/>
              </a:rPr>
              <a:t>耶穌動</a:t>
            </a:r>
            <a:r>
              <a:rPr lang="zh-TW" altLang="en-US" sz="3600" b="1">
                <a:latin typeface="新細明體"/>
                <a:ea typeface="新細明體"/>
              </a:rPr>
              <a:t>了憐憫之心，主動上前復活了那年青人，讓母親重新找回活下去的希望</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還是在班上，你們會找比較厲害的同學來幫忙自己呢？或是</a:t>
            </a:r>
            <a:r>
              <a:rPr lang="zh-TW" altLang="en-US" sz="3600" b="1" smtClean="0"/>
              <a:t>你們</a:t>
            </a:r>
            <a:r>
              <a:rPr lang="zh-TW" altLang="en-US" sz="3600" b="1"/>
              <a:t>也會主動</a:t>
            </a:r>
            <a:r>
              <a:rPr lang="zh-TW" altLang="en-US" sz="3600" b="1" smtClean="0"/>
              <a:t>關心功課</a:t>
            </a:r>
            <a:r>
              <a:rPr lang="zh-TW" altLang="en-US" sz="3600" b="1"/>
              <a:t>需要幫忙的</a:t>
            </a:r>
            <a:r>
              <a:rPr lang="zh-TW" altLang="en-US" sz="3600" b="1" smtClean="0"/>
              <a:t>同學呢</a:t>
            </a:r>
            <a:r>
              <a:rPr lang="zh-TW" altLang="en-US" sz="3600" b="1"/>
              <a:t>？</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小活動──我可以做什麼？</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當我們看到自己的近人有需要時，我們都可以主動給予幫忙，這便是耶穌特別為我們訂立的「傅油聖事</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我們要來看看，耶穌為什麼要訂立這件聖事。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孩子們，耶穌宣講福音時，當時的猶太社會非常窮困，不但政治上遭受羅馬帝國統治，無法享有充分的自由，連幫忙羅馬政府徵收稅捐的稅吏也都十分貪婪。</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這些官員完全不在乎百姓已經</a:t>
            </a:r>
            <a:r>
              <a:rPr lang="zh-TW" altLang="en-US" sz="3600" b="1"/>
              <a:t>繳不出稅，還用盡各種</a:t>
            </a:r>
            <a:r>
              <a:rPr lang="zh-TW" altLang="en-US" sz="3600" b="1" smtClean="0"/>
              <a:t>手段額外</a:t>
            </a:r>
            <a:r>
              <a:rPr lang="zh-TW" altLang="en-US" sz="3600" b="1"/>
              <a:t>徵收，搞得大家苦上加苦、抱怨連連，大家都一心渴望在經上預許的默西亞盡早來臨，拯救他們脫離這困苦的生活。</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耶穌看到眾人受苦，當然能夠感同身受，除了極力宣講</a:t>
            </a:r>
            <a:r>
              <a:rPr lang="zh-TW" altLang="en-US" sz="3600" b="1" smtClean="0">
                <a:latin typeface="新細明體"/>
                <a:ea typeface="新細明體"/>
              </a:rPr>
              <a:t>福音，</a:t>
            </a:r>
            <a:r>
              <a:rPr lang="zh-TW" altLang="en-US" sz="3600" b="1">
                <a:latin typeface="新細明體"/>
                <a:ea typeface="新細明體"/>
              </a:rPr>
              <a:t>為眾人帶來父的愛與慈悲，耶穌更以實際行動關懷受苦的</a:t>
            </a:r>
            <a:r>
              <a:rPr lang="zh-TW" altLang="en-US" sz="3600" b="1" smtClean="0">
                <a:latin typeface="新細明體"/>
                <a:ea typeface="新細明體"/>
              </a:rPr>
              <a:t>人</a:t>
            </a:r>
            <a:r>
              <a:rPr lang="zh-TW" altLang="en-US" sz="3600" b="1">
                <a:latin typeface="新細明體"/>
                <a:ea typeface="新細明體"/>
              </a:rPr>
              <a:t>，</a:t>
            </a:r>
            <a:r>
              <a:rPr lang="zh-TW" altLang="en-US" sz="3600" b="1" smtClean="0">
                <a:latin typeface="新細明體"/>
                <a:ea typeface="新細明體"/>
              </a:rPr>
              <a:t>親自為受苦的人帶來了父的慈愛與關懷。</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13285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有次在進納因城，耶穌看到一位寡婦的送葬行列，得知死者是她的獨子時，看到母親是如此傷痛欲絕，也於心不忍的上前攔住，復活了她的孩子，讓母親重新找回活下去的</a:t>
            </a:r>
            <a:r>
              <a:rPr lang="zh-TW" altLang="en-US" sz="3600" b="1" smtClean="0">
                <a:latin typeface="新細明體"/>
                <a:ea typeface="新細明體"/>
              </a:rPr>
              <a:t>希望。</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耶穌對受苦的人所給予的關懷，都是為了讓眾人可以深刻體驗到父的慈愛，這便是祂親自為我們訂立的「傅油聖事」。</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孩子們，從剛剛念的這段聖言，我們可以從舊約中先知撒慕爾為以色列王撒烏耳傅油的故事，看到這是猶太人傳統所立下的標記。</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耶穌的感同身受之心，讓我們看到，祂的愛是不需要等我們開口說出，祂便給予及時的幫助。</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「傅油」的標記是在顯示父的慈愛，天父已選定了撒烏耳成為以色列的第一位國王，便派遣先知為他傅油，使他成為「受傅者」。</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同樣的，在撒烏耳王離棄天主之後，天主也是派遣先知撒慕爾，到葉瑟家為日後要成為國王的達味傅</a:t>
            </a:r>
            <a:r>
              <a:rPr lang="zh-TW" altLang="en-US" sz="3600" b="1" smtClean="0">
                <a:latin typeface="新細明體"/>
                <a:ea typeface="新細明體"/>
              </a:rPr>
              <a:t>油。</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耶穌也是「受傅者」，耶穌在加里肋亞要開始宣講福音時，便明確說了「上主的神已臨於我身上，衪給我傅了油</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在我們領受「聖洗聖事」和「堅振聖事」時，我們也都和耶穌一樣成了「受傅者」，在禮儀進行中，神父都為我們做了「傅油」的標記。</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藉著「聖洗聖事」，我們成了天父的子女，獲享父的愛與慈悲，藉著「堅振聖事」，我們領受聖神，和宗徒們一樣承擔起宣講福音的使命。</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藉著「傅油」的標記，我們不只成為「受傅者」，更領受天父特別給的恩寵，讓我們也能將父的愛與慈悲分享給近人。</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耶穌親自訂立了「傅油聖事」，是要提醒每一位「受傅者」都能像祂一樣，以實際的行動關懷受苦的人。</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我們雖然不能像耶穌一樣治癒別人，但我們一樣可以將父的愛與慈悲分享給受苦的人。</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如同耶穌在「綿羊和山羊比喻」中說的，受苦的不只是患病的，也包括了「餓了、渴了、無依無靠的、赤身露體和坐監的</a:t>
            </a:r>
            <a:r>
              <a:rPr lang="zh-TW" altLang="en-US" sz="3600" b="1" smtClean="0">
                <a:latin typeface="新細明體"/>
                <a:ea typeface="新細明體"/>
              </a:rPr>
              <a:t>」，</a:t>
            </a:r>
            <a:r>
              <a:rPr lang="zh-TW" altLang="en-US" sz="3600" b="1">
                <a:latin typeface="新細明體"/>
                <a:ea typeface="新細明體"/>
              </a:rPr>
              <a:t>都渴望得到實際的關懷。</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耶穌宣講福音時，為什麼當時的猶太社會百姓生活非常困苦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耶穌看到眾人受苦感同身受，祂做了什麼？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耶穌只在一旁觀看，便能理解母親內心的痛苦、無奈與無助，也看到她對未來的徬徨與迷惘，立即伸手重新點燃母親活下去的</a:t>
            </a:r>
            <a:r>
              <a:rPr lang="zh-TW" altLang="en-US" sz="3600" b="1" smtClean="0">
                <a:latin typeface="新細明體"/>
                <a:ea typeface="新細明體"/>
              </a:rPr>
              <a:t>希望。</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耶穌為什麼要以實際行動關懷受苦的人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耶穌在進納因城時，為什麼會上前攔住送葬的行列？</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耶穌為什麼要親自為我們訂立「傅油聖事」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為什麼「傅油」的標記是猶太人傳統所立下的標記？</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猶太人傳統所立下的「傅油」標記代表了什麼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為什麼耶穌自己本身也是「受傅者」？</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為什麼在我們領受「聖洗聖事」和「堅振聖事」時，也成了「受傅者」</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當</a:t>
            </a:r>
            <a:r>
              <a:rPr lang="zh-TW" altLang="en-US" sz="3600" b="1">
                <a:latin typeface="新細明體"/>
                <a:ea typeface="新細明體"/>
              </a:rPr>
              <a:t>我們也成了「受傅者」，這是很幸福的還是責任重大？</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9684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藉著「傅油」的標記我們成了「受傅者」，我們可以做什麼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耶穌在「綿羊和山羊比喻」中說到的受苦的人包括了哪些人？</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「先知撒慕爾拿出油，倒在撒烏耳頭上：</a:t>
            </a:r>
            <a:r>
              <a:rPr lang="en-US" altLang="zh-TW" sz="3600" b="1"/>
              <a:t>『</a:t>
            </a:r>
            <a:r>
              <a:rPr lang="zh-TW" altLang="en-US" sz="3600" b="1"/>
              <a:t>這是上主給你傅油！</a:t>
            </a:r>
            <a:r>
              <a:rPr lang="en-US" altLang="zh-TW" sz="3600" b="1"/>
              <a:t>』</a:t>
            </a:r>
            <a:r>
              <a:rPr lang="zh-TW" altLang="en-US" sz="3600" b="1" smtClean="0"/>
              <a:t>」</a:t>
            </a:r>
            <a:endParaRPr lang="en-US" altLang="zh-TW" sz="3600" b="1" smtClean="0"/>
          </a:p>
          <a:p>
            <a:r>
              <a:rPr lang="zh-TW" altLang="en-US" sz="3600" b="1" smtClean="0"/>
              <a:t>（</a:t>
            </a:r>
            <a:r>
              <a:rPr lang="zh-TW" altLang="en-US" sz="3600" b="1"/>
              <a:t>撒上</a:t>
            </a:r>
            <a:r>
              <a:rPr lang="en-US" altLang="zh-TW" sz="3600" b="1"/>
              <a:t>10,1</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小潔的故事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19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孩子們，小依雖然沒有向小潔開口，小潔卻主動關心，才知道她受了這麼多的委屈。</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也許在功課上未必可以幫得上忙，至少讓小依感到很安慰，知道還是有同學很關心她。</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耶穌知道愛不能只是掛在嘴邊，更需要以行動做給大家</a:t>
            </a:r>
            <a:r>
              <a:rPr lang="zh-TW" altLang="en-US" sz="3600" b="1" smtClean="0">
                <a:latin typeface="新細明體"/>
                <a:ea typeface="新細明體"/>
              </a:rPr>
              <a:t>看。</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在生活中，我們可以做些什麼，來幫助自己像小潔一樣，願意主動關心身旁受苦的人？</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天父的孩子，耶穌宣講福音時，看到許多受苦的人，特別為我們訂立了「傅油聖事</a:t>
            </a:r>
            <a:r>
              <a:rPr lang="zh-TW" altLang="en-US" sz="3600" b="1" smtClean="0"/>
              <a:t>」。</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除了要帶給我們父的愛與慈悲之外，也希望每一位和祂一樣的「受傅者」，都願意在生活中，主動的以行動關懷身旁受苦的</a:t>
            </a:r>
            <a:r>
              <a:rPr lang="zh-TW" altLang="en-US" sz="3600" b="1" smtClean="0"/>
              <a:t>人。</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讓這些受苦的人，包括「餓了、渴了、無依無靠的、赤身露體和坐監的」，都能深刻的體驗到父的慈愛與關懷。</a:t>
            </a:r>
            <a:endParaRPr lang="en-US" altLang="zh-TW" sz="3600" b="1"/>
          </a:p>
        </p:txBody>
      </p:sp>
    </p:spTree>
    <p:extLst>
      <p:ext uri="{BB962C8B-B14F-4D97-AF65-F5344CB8AC3E}">
        <p14:creationId xmlns:p14="http://schemas.microsoft.com/office/powerpoint/2010/main" val="1896057795"/>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27687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親愛的主耶穌，謝謝祢在「綿羊和山羊比喻」中清楚的告訴我們，在我們身旁有太多受苦的人，除了患病的，還包括了「餓了、渴了、無依無靠的、赤身露體和坐監的</a:t>
            </a:r>
            <a:r>
              <a:rPr lang="zh-TW" altLang="en-US" sz="3600" b="1" smtClean="0"/>
              <a:t>」。</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6872"/>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求祢幫助我們可以像小潔一樣，主動的關懷身旁受苦的人，如同祢親自教導我們的一樣。以上所求是奉祢的名，阿們。</a:t>
            </a:r>
            <a:endParaRPr lang="zh-TW" altLang="en-US" sz="3600" b="1"/>
          </a:p>
        </p:txBody>
      </p:sp>
    </p:spTree>
    <p:extLst>
      <p:ext uri="{BB962C8B-B14F-4D97-AF65-F5344CB8AC3E}">
        <p14:creationId xmlns:p14="http://schemas.microsoft.com/office/powerpoint/2010/main" val="734084356"/>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95536" y="2996952"/>
            <a:ext cx="9716075"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b="1">
                <a:ea typeface="Microsoft JhengHei Light" panose="020b0304030504040204"/>
              </a:rPr>
              <a:t>安息日耶穌見婦人傴僂</a:t>
            </a:r>
            <a:r>
              <a:rPr lang="en-US" altLang="zh-TW" sz="5400" b="1">
                <a:ea typeface="Microsoft JhengHei Light" panose="020b0304030504040204"/>
              </a:rPr>
              <a:t>18</a:t>
            </a:r>
            <a:r>
              <a:rPr lang="zh-TW" altLang="en-US" sz="5400" b="1" smtClean="0">
                <a:ea typeface="Microsoft JhengHei Light" panose="020b0304030504040204"/>
              </a:rPr>
              <a:t>年</a:t>
            </a:r>
            <a:endParaRPr lang="en-US" altLang="zh-TW" sz="5400" b="1" smtClean="0">
              <a:ea typeface="Microsoft JhengHei Light" panose="020b0304030504040204"/>
            </a:endParaRPr>
          </a:p>
          <a:p>
            <a:r>
              <a:rPr lang="zh-TW" altLang="en-US" sz="5400" b="1" smtClean="0">
                <a:ea typeface="Microsoft JhengHei Light" panose="020b0304030504040204"/>
              </a:rPr>
              <a:t>給予</a:t>
            </a:r>
            <a:r>
              <a:rPr lang="zh-TW" altLang="en-US" sz="5400" b="1">
                <a:ea typeface="Microsoft JhengHei Light" panose="020b0304030504040204"/>
              </a:rPr>
              <a:t>治癒</a:t>
            </a:r>
            <a:endParaRPr lang="zh-TW" altLang="en-US" sz="54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395536" y="216595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-18</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主耶穌，謝謝祢不斷在生活中堅強我們，又引領我們來教堂聆聽祢的聖言，求祢幫助我們有聖神的智慧，能明瞭祢的教導，越來越愛祢。以上所求是靠祢的名，阿們。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當祂多次與稅吏一同吃飯、接納罪人悔改，一再受到經師和法利塞人指責</a:t>
            </a:r>
            <a:r>
              <a:rPr lang="zh-TW" altLang="en-US" sz="3600" b="1" smtClean="0">
                <a:latin typeface="新細明體"/>
                <a:ea typeface="新細明體"/>
              </a:rPr>
              <a:t>時，耶穌</a:t>
            </a:r>
            <a:r>
              <a:rPr lang="zh-TW" altLang="en-US" sz="3600" b="1">
                <a:latin typeface="新細明體"/>
                <a:ea typeface="新細明體"/>
              </a:rPr>
              <a:t>為了讓眾人真正明白父的愛與慈悲，便講了「慈父愛子」的</a:t>
            </a:r>
            <a:r>
              <a:rPr lang="zh-TW" altLang="en-US" sz="3600" b="1" smtClean="0">
                <a:latin typeface="新細明體"/>
                <a:ea typeface="新細明體"/>
              </a:rPr>
              <a:t>比喻。</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13,10</a:t>
            </a:r>
            <a:r>
              <a:rPr lang="zh-TW" altLang="en-US" sz="3600" b="1"/>
              <a:t>～</a:t>
            </a:r>
            <a:r>
              <a:rPr lang="en-US" altLang="zh-TW" sz="3600" b="1"/>
              <a:t>17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孩子們，爸媽會請你們幫忙做家事嗎？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你們</a:t>
            </a:r>
            <a:r>
              <a:rPr lang="zh-TW" altLang="en-US" sz="3600" b="1"/>
              <a:t>都幫忙做哪些家事呢？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你們喜歡幫爸媽做家事嗎？還是覺得很囉嗦、很麻煩？</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你們曾經找藉口跟爸媽推辭做家事嗎？還是爸媽考量到你們要讀書</a:t>
            </a:r>
            <a:r>
              <a:rPr lang="zh-TW" altLang="en-US" sz="3600" b="1" smtClean="0"/>
              <a:t>，所以從未</a:t>
            </a:r>
            <a:r>
              <a:rPr lang="zh-TW" altLang="en-US" sz="3600" b="1"/>
              <a:t>找你們做過家事呢？</a:t>
            </a:r>
            <a:endParaRPr lang="en-US" sz="3600" b="1"/>
          </a:p>
        </p:txBody>
      </p:sp>
    </p:spTree>
    <p:extLst>
      <p:ext uri="{BB962C8B-B14F-4D97-AF65-F5344CB8AC3E}">
        <p14:creationId xmlns:p14="http://schemas.microsoft.com/office/powerpoint/2010/main" val="2702601083"/>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小活動──為何找理由推辭？</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56490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有時候明明是自己可以做的事，卻還是想要推辭，耶穌那時也遇到</a:t>
            </a:r>
            <a:r>
              <a:rPr lang="zh-TW" altLang="en-US" sz="3600" b="1" smtClean="0"/>
              <a:t>了。</a:t>
            </a:r>
            <a:endParaRPr lang="en-US" altLang="zh-TW" sz="3600" b="1" smtClean="0"/>
          </a:p>
          <a:p>
            <a:endParaRPr lang="en-US" altLang="zh-TW" sz="3600" b="1"/>
          </a:p>
          <a:p>
            <a:r>
              <a:rPr lang="zh-TW" altLang="en-US" sz="3600" b="1" smtClean="0"/>
              <a:t>今天</a:t>
            </a:r>
            <a:r>
              <a:rPr lang="zh-TW" altLang="en-US" sz="3600" b="1"/>
              <a:t>我們要來看看，耶穌是怎麼處理的。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孩子們，耶穌宣講福音時，除了在猶太會堂宣講之外，也會遊走各個村落，實際瞭解眾人的需要，只要看到有受苦的人，耶穌都會給予</a:t>
            </a:r>
            <a:r>
              <a:rPr lang="zh-TW" altLang="en-US" sz="3600" b="1" smtClean="0"/>
              <a:t>醫治。</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有次安息日，耶穌又在會堂講道時，看見有個人的右手已經萎縮，心有不忍便請他上前來準備醫治他，卻看到一旁的經師和法利塞人正虎視眈眈的盯著自己。</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耶穌知道他們早已對自己心有不滿，認為耶穌老是做違反安息日規矩的事，一直想抓耶穌的把柄。即便如此，耶穌還是毫不顧忌的當場治好了那人，解除他多年的</a:t>
            </a:r>
            <a:r>
              <a:rPr lang="zh-TW" altLang="en-US" sz="3600" b="1" smtClean="0">
                <a:latin typeface="新細明體"/>
                <a:ea typeface="新細明體"/>
              </a:rPr>
              <a:t>痛苦。</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在比喻中，那心生不滿的哥哥就好像那經師一樣，心中沒有愛、只有忿恨，一心只責怪弟弟花光了父親的財產，憑什麼可以回來乞討寬恕呢？</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還有一次</a:t>
            </a:r>
            <a:r>
              <a:rPr lang="zh-TW" altLang="en-US" sz="3600" b="1">
                <a:latin typeface="新細明體"/>
                <a:ea typeface="新細明體"/>
              </a:rPr>
              <a:t>，耶穌在聖城羊門的「貝特匝達」水池旁，看見有位癱子躺在地上，上前詢問才瞭解他已病了</a:t>
            </a:r>
            <a:r>
              <a:rPr lang="en-US" altLang="zh-TW" sz="3600" b="1">
                <a:latin typeface="新細明體"/>
                <a:ea typeface="新細明體"/>
              </a:rPr>
              <a:t>38</a:t>
            </a:r>
            <a:r>
              <a:rPr lang="zh-TW" altLang="en-US" sz="3600" b="1">
                <a:latin typeface="新細明體"/>
                <a:ea typeface="新細明體"/>
              </a:rPr>
              <a:t>年，便立即治癒了他，使他重獲</a:t>
            </a:r>
            <a:r>
              <a:rPr lang="zh-TW" altLang="en-US" sz="3600" b="1" smtClean="0">
                <a:latin typeface="新細明體"/>
                <a:ea typeface="新細明體"/>
              </a:rPr>
              <a:t>新生。</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耶穌這麼做，除了是要讓眾人明瞭父的愛與慈悲，也是要鼓勵所有健康的人，不要對受苦的人的需要視而不見，或認為事不關己。</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健康的人常認為受苦的人所受的苦自有其原因，應當自己承受，當然也不需要給予關懷。</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耶穌卻不這麼認為，在父的愛中，每一位受苦的人都是父的子女，都需要受到關懷。現在，我們一起來聽本課聖言。</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段聖</a:t>
            </a:r>
            <a:r>
              <a:rPr lang="zh-TW" altLang="en-US" sz="3600" b="1" smtClean="0">
                <a:latin typeface="新細明體"/>
                <a:ea typeface="新細明體"/>
              </a:rPr>
              <a:t>言中，</a:t>
            </a:r>
            <a:r>
              <a:rPr lang="zh-TW" altLang="en-US" sz="3600" b="1">
                <a:latin typeface="新細明體"/>
                <a:ea typeface="新細明體"/>
              </a:rPr>
              <a:t>耶穌再次面對會堂長的</a:t>
            </a:r>
            <a:r>
              <a:rPr lang="zh-TW" altLang="en-US" sz="3600" b="1" smtClean="0">
                <a:latin typeface="新細明體"/>
                <a:ea typeface="新細明體"/>
              </a:rPr>
              <a:t>質疑，</a:t>
            </a:r>
            <a:r>
              <a:rPr lang="zh-TW" altLang="en-US" sz="3600" b="1">
                <a:latin typeface="新細明體"/>
                <a:ea typeface="新細明體"/>
              </a:rPr>
              <a:t>耶穌依然義正詞嚴的回覆他們的質問：「你們這假善人，難道你們在安息日，不牽牛驢去飲水嗎？這婦人已受病痛折磨</a:t>
            </a:r>
            <a:r>
              <a:rPr lang="en-US" altLang="zh-TW" sz="3600" b="1">
                <a:latin typeface="新細明體"/>
                <a:ea typeface="新細明體"/>
              </a:rPr>
              <a:t>18</a:t>
            </a:r>
            <a:r>
              <a:rPr lang="zh-TW" altLang="en-US" sz="3600" b="1">
                <a:latin typeface="新細明體"/>
                <a:ea typeface="新細明體"/>
              </a:rPr>
              <a:t>年，不當解除她的束縛嗎？」</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耶穌非常不能理解，為何會有人對受苦者的痛苦是如此毫無感受？還要責難給予關懷的人不當多管閒事，難道他們自己未曾受過苦嗎？</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耶穌最無法理解的是，「這些假善人」自己不想做也就算了，為何還要為自己辯駁「一星期內有六天應該工作，在這些日子裡可以治病，但不可以在安息日這一天</a:t>
            </a:r>
            <a:r>
              <a:rPr lang="zh-TW" altLang="en-US" sz="3600" b="1" smtClean="0">
                <a:latin typeface="新細明體"/>
                <a:ea typeface="新細明體"/>
              </a:rPr>
              <a:t>治病。」</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若真是如此，為何這婦人會病了</a:t>
            </a:r>
            <a:r>
              <a:rPr lang="en-US" altLang="zh-TW" sz="3600" b="1">
                <a:latin typeface="新細明體"/>
                <a:ea typeface="新細明體"/>
              </a:rPr>
              <a:t>18</a:t>
            </a:r>
            <a:r>
              <a:rPr lang="zh-TW" altLang="en-US" sz="3600" b="1">
                <a:latin typeface="新細明體"/>
                <a:ea typeface="新細明體"/>
              </a:rPr>
              <a:t>年呢？過去的</a:t>
            </a:r>
            <a:r>
              <a:rPr lang="en-US" altLang="zh-TW" sz="3600" b="1">
                <a:latin typeface="新細明體"/>
                <a:ea typeface="新細明體"/>
              </a:rPr>
              <a:t>18</a:t>
            </a:r>
            <a:r>
              <a:rPr lang="zh-TW" altLang="en-US" sz="3600" b="1">
                <a:latin typeface="新細明體"/>
                <a:ea typeface="新細明體"/>
              </a:rPr>
              <a:t>年，難道都沒有人看到她受苦嗎？偏偏那麼湊巧今天耶穌看到了，而這一天剛好是安息日。</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「這些假善人」自己不想做，還要找一堆理由推託，意圖證明自己沒有錯，錯的都是別人。</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反觀那日日盼望兒子早歸的慈父，雖然能夠理解哥哥內心的不滿，也只能和氣的勸說，希望他能明瞭如果心中有愛的話，必然</a:t>
            </a:r>
            <a:r>
              <a:rPr lang="zh-TW" altLang="en-US" sz="3600" b="1" smtClean="0">
                <a:latin typeface="新細明體"/>
                <a:ea typeface="新細明體"/>
              </a:rPr>
              <a:t>可以體會</a:t>
            </a:r>
            <a:r>
              <a:rPr lang="zh-TW" altLang="en-US" sz="3600" b="1">
                <a:latin typeface="新細明體"/>
                <a:ea typeface="新細明體"/>
              </a:rPr>
              <a:t>到「弟弟死而復生，失而復得的喜樂」。</a:t>
            </a:r>
            <a:endParaRPr lang="zh-TW" altLang="en-US" sz="3600" b="1">
              <a:latin typeface="新細明體"/>
              <a:ea typeface="新細明體"/>
            </a:endParaRPr>
          </a:p>
        </p:txBody>
      </p:sp>
    </p:spTree>
    <p:extLst>
      <p:ext uri="{BB962C8B-B14F-4D97-AF65-F5344CB8AC3E}">
        <p14:creationId xmlns:p14="http://schemas.microsoft.com/office/powerpoint/2010/main" val="646006432"/>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當然知道安息日的規矩，但祂也希望眾人明瞭，對受苦人的關懷要及時，一刻都不要輕易怠慢，畢竟受苦的不是自己，很難體會受苦者的不便與委屈。</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尤其是，更不要找一堆不是理由的理由，試圖推諉責任，這更會讓受苦的人感到難過。</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耶穌有次便以「宴席比喻」，明確的提醒眾人，該承擔的要勇敢承擔，不要一再推託找</a:t>
            </a:r>
            <a:r>
              <a:rPr lang="zh-TW" altLang="en-US" sz="3600" b="1" smtClean="0">
                <a:latin typeface="新細明體"/>
                <a:ea typeface="新細明體"/>
              </a:rPr>
              <a:t>理由。</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耶穌非常明白經師和法利塞人刻意質疑祂的作為，完全不是為了要維護安息日的傳統，只是存心</a:t>
            </a:r>
            <a:r>
              <a:rPr lang="zh-TW" altLang="en-US" sz="3600" b="1" smtClean="0">
                <a:latin typeface="新細明體"/>
                <a:ea typeface="新細明體"/>
              </a:rPr>
              <a:t>找碴。</a:t>
            </a:r>
            <a:endParaRPr lang="zh-TW" altLang="en-US" sz="3600" b="1">
              <a:latin typeface="新細明體"/>
              <a:ea typeface="新細明體"/>
            </a:endParaRPr>
          </a:p>
        </p:txBody>
      </p:sp>
    </p:spTree>
    <p:extLst>
      <p:ext uri="{BB962C8B-B14F-4D97-AF65-F5344CB8AC3E}">
        <p14:creationId xmlns:p14="http://schemas.microsoft.com/office/powerpoint/2010/main" val="2918818732"/>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a:t>
            </a:r>
            <a:r>
              <a:rPr lang="zh-TW" altLang="en-US" sz="3600" b="1" smtClean="0">
                <a:latin typeface="新細明體"/>
                <a:ea typeface="新細明體"/>
              </a:rPr>
              <a:t>還耶穌還是</a:t>
            </a:r>
            <a:r>
              <a:rPr lang="zh-TW" altLang="en-US" sz="3600" b="1">
                <a:latin typeface="新細明體"/>
                <a:ea typeface="新細明體"/>
              </a:rPr>
              <a:t>希望藉此提醒眾人「將心比心」，不要非得自己受了苦，才願意付出關懷，畢竟我們都是天父的子女，是一家人不是陌生人，給予及時的關懷是理所當然的。</a:t>
            </a:r>
            <a:endParaRPr lang="zh-TW" altLang="en-US" sz="3600" b="1">
              <a:latin typeface="新細明體"/>
              <a:ea typeface="新細明體"/>
            </a:endParaRPr>
          </a:p>
        </p:txBody>
      </p:sp>
    </p:spTree>
    <p:extLst>
      <p:ext uri="{BB962C8B-B14F-4D97-AF65-F5344CB8AC3E}">
        <p14:creationId xmlns:p14="http://schemas.microsoft.com/office/powerpoint/2010/main" val="1849008177"/>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耶穌宣講福音時，除了在猶太會堂宣講，為什麼也會遊走各個村落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耶穌在會堂講道時治好右手萎縮的人，為什麼會受到經師和法利塞人質疑？</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為什麼耶穌要派遣宗徒前往各村落宣講福音並為人治病</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為什麼耶穌要治好在聖城羊門「貝特匝達」水池旁的癱子？</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為什麼耶穌要鼓勵所有健康的人，不要對受苦者的需要視而不見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為什麼健康的人會認為受苦的人所受的苦要自己承受？</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健康</a:t>
            </a:r>
            <a:r>
              <a:rPr lang="zh-TW" altLang="en-US" sz="3600" b="1">
                <a:latin typeface="新細明體"/>
                <a:ea typeface="新細明體"/>
              </a:rPr>
              <a:t>的人認為受苦的人要自己承受痛苦，這樣是很自私的還是理所當然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為什麼耶穌在會堂講道治好傴僂</a:t>
            </a:r>
            <a:r>
              <a:rPr lang="en-US" altLang="zh-TW" sz="3600" b="1">
                <a:latin typeface="新細明體"/>
                <a:ea typeface="新細明體"/>
              </a:rPr>
              <a:t>18</a:t>
            </a:r>
            <a:r>
              <a:rPr lang="zh-TW" altLang="en-US" sz="3600" b="1">
                <a:latin typeface="新細明體"/>
                <a:ea typeface="新細明體"/>
              </a:rPr>
              <a:t>年的婦人，會再次受到會堂長的質疑？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為什麼耶穌回覆質疑祂的會堂長是「你們這假善人」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為什麼「這些假善人」不想關懷受苦的人，還要為自己辯駁？</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耶穌為我們所預許的聖神，固然會賜給我們所需要的各項神恩，幫助教會勇敢的宣講耶穌福音，但最重要的還是不斷的提醒我們，耶穌所吩咐宗徒們的「這是我的命令，你們該彼此相愛，如同我愛了你們一樣」。</a:t>
            </a:r>
            <a:endParaRPr lang="zh-TW" altLang="en-US" sz="3600" b="1">
              <a:latin typeface="新細明體"/>
              <a:ea typeface="新細明體"/>
            </a:endParaRPr>
          </a:p>
        </p:txBody>
      </p:sp>
    </p:spTree>
    <p:extLst>
      <p:ext uri="{BB962C8B-B14F-4D97-AF65-F5344CB8AC3E}">
        <p14:creationId xmlns:p14="http://schemas.microsoft.com/office/powerpoint/2010/main" val="301607323"/>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9684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為什麼耶穌要提醒眾人，對受苦者的關懷要及時、一刻都不怠慢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耶穌對眾人講的「宴席比喻」，是要告訴大家什麼？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「耶穌給傴僂</a:t>
            </a:r>
            <a:r>
              <a:rPr lang="en-US" altLang="zh-TW" sz="3600" b="1"/>
              <a:t>18</a:t>
            </a:r>
            <a:r>
              <a:rPr lang="zh-TW" altLang="en-US" sz="3600" b="1"/>
              <a:t>年的婦人按手，她即刻挺直起來，光榮天主。」（路</a:t>
            </a:r>
            <a:r>
              <a:rPr lang="en-US" altLang="zh-TW" sz="3600" b="1"/>
              <a:t>13,13</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雷蒙的故事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孩子們，雷蒙真是天父的好孩子，他體驗過一時不便，知道受苦者的委屈，便「將心比心」的為傑遜和亞伯設想，給予及時的關懷，讓他們深深感受到友誼的可貴。</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在生活中，我們可以做些什麼，來幫助自己像雷蒙一樣，看到需要不推託及時給予關懷？</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天父的孩子，耶穌宣講福音時，以實際行動讓我們看到，在我們身旁總是有許多受苦的人，他們都是天父的子女、也是我們的家人，不要對他們的需要視而不見，或是認為事不關己。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在生活中，我們可以像雷蒙一樣，看到有需要的便及時給予關懷，讓更多的人體驗到父的愛與慈悲。</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27687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主耶穌，謝謝祢教導我們要對受苦的人「將心比心」，不推託也不找理由，給予及時的關懷，求祢幫助我們在生活中，像雷蒙一樣，以實際行動為祢做證。以上所求是奉祢的名，阿們。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耶穌說的話，和祂做的每一件事，都是為了讓我們明白、懂得、也能學會父的愛與慈悲，不是只會說而不會做，更不是互相爭著誰的神恩較多，聖神要帶給我們的，是在耶穌的愛內結出愛的果實。</a:t>
            </a:r>
            <a:endParaRPr lang="zh-TW" altLang="en-US" sz="3600" b="1">
              <a:latin typeface="新細明體"/>
              <a:ea typeface="新細明體"/>
            </a:endParaRPr>
          </a:p>
        </p:txBody>
      </p:sp>
    </p:spTree>
    <p:extLst>
      <p:ext uri="{BB962C8B-B14F-4D97-AF65-F5344CB8AC3E}">
        <p14:creationId xmlns:p14="http://schemas.microsoft.com/office/powerpoint/2010/main" val="2859000450"/>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83568" y="2819837"/>
            <a:ext cx="9716075"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關懷需要者的</a:t>
            </a:r>
            <a:r>
              <a:rPr lang="zh-TW" altLang="en-US" sz="6600" b="1" smtClean="0">
                <a:ea typeface="Microsoft JhengHei Light" panose="020b0304030504040204"/>
              </a:rPr>
              <a:t>行動</a:t>
            </a:r>
            <a:endParaRPr lang="en-US" altLang="zh-TW" sz="6600" b="1" smtClean="0">
              <a:ea typeface="Microsoft JhengHei Light" panose="020b0304030504040204"/>
            </a:endParaRPr>
          </a:p>
          <a:p>
            <a:r>
              <a:rPr lang="zh-TW" altLang="en-US" sz="6600" b="1" smtClean="0">
                <a:ea typeface="Microsoft JhengHei Light" panose="020b0304030504040204"/>
              </a:rPr>
              <a:t>是</a:t>
            </a:r>
            <a:r>
              <a:rPr lang="zh-TW" altLang="en-US" sz="6600" b="1">
                <a:ea typeface="Microsoft JhengHei Light" panose="020b0304030504040204"/>
              </a:rPr>
              <a:t>信德的實踐</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683568"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-19</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主耶穌，謝謝祢常賜給我們堅強的信德和勇氣，求祢幫助我們透過學習，也能以實際的行動，實踐祢的教導，以具體的作為為祢做證。以上所求是奉祢的名，阿們。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雅各伯書</a:t>
            </a:r>
            <a:r>
              <a:rPr lang="en-US" altLang="zh-TW" sz="3600" b="1"/>
              <a:t>1,19</a:t>
            </a:r>
            <a:r>
              <a:rPr lang="zh-TW" altLang="en-US" sz="3600" b="1"/>
              <a:t>～</a:t>
            </a:r>
            <a:r>
              <a:rPr lang="en-US" altLang="zh-TW" sz="3600" b="1" smtClean="0"/>
              <a:t>25</a:t>
            </a:r>
            <a:r>
              <a:rPr lang="zh-TW" altLang="en-US" sz="3600" b="1" smtClean="0"/>
              <a:t>、</a:t>
            </a:r>
            <a:r>
              <a:rPr lang="en-US" altLang="zh-TW" sz="3600" b="1" smtClean="0"/>
              <a:t>2,14</a:t>
            </a:r>
            <a:r>
              <a:rPr lang="zh-TW" altLang="en-US" sz="3600" b="1"/>
              <a:t>～</a:t>
            </a:r>
            <a:r>
              <a:rPr lang="en-US" altLang="zh-TW" sz="3600" b="1"/>
              <a:t>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你們聽</a:t>
            </a:r>
            <a:r>
              <a:rPr lang="zh-TW" altLang="en-US" sz="3600" b="1"/>
              <a:t>過「理論派」和「行動派」的差別嗎？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551837"/>
            <a:ext cx="752483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你們有觀察到同學是哪一種派的較多嗎？是「理論派」的多，還是「行動派」的多呢</a:t>
            </a:r>
            <a:r>
              <a:rPr lang="zh-TW" altLang="en-US" sz="3600" b="1" smtClean="0"/>
              <a:t>？</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小活動──起而行真的很難嗎？</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492896"/>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初期教會在推動關懷工作時，也遇到有些人常「坐而言不如起而行</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我們要來看看他們如何處理這種情況。</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孩子們，耶穌接受天父派遣，成為人的形像住在我們中間，從誕生在白冷城的馬槽開始便不是為了享福，而是要帶給世人父的愛與</a:t>
            </a:r>
            <a:r>
              <a:rPr lang="zh-TW" altLang="en-US" sz="3600" b="1" smtClean="0"/>
              <a:t>慈悲。</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看到許多受苦的人，耶穌也總是主動的給予</a:t>
            </a:r>
            <a:r>
              <a:rPr lang="zh-TW" altLang="en-US" sz="3600" b="1" smtClean="0"/>
              <a:t>關懷，</a:t>
            </a:r>
            <a:r>
              <a:rPr lang="zh-TW" altLang="en-US" sz="3600" b="1"/>
              <a:t>也</a:t>
            </a:r>
            <a:r>
              <a:rPr lang="zh-TW" altLang="en-US" sz="3600" b="1" smtClean="0"/>
              <a:t>以</a:t>
            </a:r>
            <a:r>
              <a:rPr lang="zh-TW" altLang="en-US" sz="3600" b="1"/>
              <a:t>實際的行動，解除他們的</a:t>
            </a:r>
            <a:r>
              <a:rPr lang="zh-TW" altLang="en-US" sz="3600" b="1" smtClean="0"/>
              <a:t>痛苦。</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你們知道導航是哪個國家發明的嗎？知道為什麼導航可以這麼精確的為我們指引方向嗎？</a:t>
            </a:r>
            <a:endParaRPr lang="en-US" sz="3600" b="1"/>
          </a:p>
        </p:txBody>
      </p:sp>
    </p:spTree>
    <p:extLst>
      <p:ext uri="{BB962C8B-B14F-4D97-AF65-F5344CB8AC3E}">
        <p14:creationId xmlns:p14="http://schemas.microsoft.com/office/powerpoint/2010/main" val="3499389359"/>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smtClean="0">
                <a:latin typeface="新細明體"/>
                <a:ea typeface="新細明體"/>
              </a:rPr>
              <a:t>耶穌為什麼</a:t>
            </a:r>
            <a:r>
              <a:rPr lang="zh-TW" altLang="en-US" sz="3600" b="1">
                <a:latin typeface="新細明體"/>
                <a:ea typeface="新細明體"/>
              </a:rPr>
              <a:t>要明確的吩咐宗徒們「這是我的命令，你們該彼此相愛」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耶穌升天後，耶穌所預許的聖神賜給了教會哪些神恩？</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耶穌這麼做，除了顯示父的愛與慈悲之外，也是提醒當時有財富又有能力幫助窮人的法利塞人和法學士，不要只將關懷停留在嘴</a:t>
            </a:r>
            <a:r>
              <a:rPr lang="zh-TW" altLang="en-US" sz="3600" b="1" smtClean="0">
                <a:latin typeface="新細明體"/>
                <a:ea typeface="新細明體"/>
              </a:rPr>
              <a:t>邊。</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耶穌還直接指謫他們「你們加給人不堪負荷的重擔，而你們自己對重擔連一個指頭也不肯動一下」。</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耶穌也知道他們最喜歡教導眾人，更是提醒他們「你們拿走了智識的鑰匙，自己不進去，那願意進去的，你們也加以阻止</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耶穌所說的這些話，都很清楚的勸他們「坐而言不如起而行」。</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耶穌不但親自為我們立下身教典範，又不斷勸勉眾人，對受苦者的關懷一定要付諸行動，而不是只掛在嘴巴，只是耶穌升天後，初期教會發展的過程中，還是又遇到了這樣的挑戰。</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徒雅各伯在寫給各教會的信上，便特別指出「若有人說自己有信德，卻沒有行為，有什麼益處呢？」</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a:t>
            </a:r>
            <a:r>
              <a:rPr lang="zh-TW" altLang="en-US" sz="3600" b="1" smtClean="0">
                <a:latin typeface="新細明體"/>
                <a:ea typeface="新細明體"/>
              </a:rPr>
              <a:t>言中，</a:t>
            </a:r>
            <a:r>
              <a:rPr lang="zh-TW" altLang="en-US" sz="3600" b="1">
                <a:latin typeface="新細明體"/>
                <a:ea typeface="新細明體"/>
              </a:rPr>
              <a:t>宗徒對當時只說不做的情況提出了非常明確的勸導「你們應按聖言實行，不要只聽，自己欺騙自己</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「誰</a:t>
            </a:r>
            <a:r>
              <a:rPr lang="zh-TW" altLang="en-US" sz="3600" b="1">
                <a:latin typeface="新細明體"/>
                <a:ea typeface="新細明體"/>
              </a:rPr>
              <a:t>若只聽聖言而不去實行，那就像對著鏡子照自己生來的面貌，照完以後隨即離去，忘了自己是什麼樣子」</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「願意實際力行的人是有福的」</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為什麼宗徒保</a:t>
            </a:r>
            <a:r>
              <a:rPr lang="zh-TW" altLang="en-US" sz="3600" b="1" smtClean="0">
                <a:latin typeface="新細明體"/>
                <a:ea typeface="新細明體"/>
              </a:rPr>
              <a:t>祿說</a:t>
            </a:r>
            <a:r>
              <a:rPr lang="zh-TW" altLang="en-US" sz="3600" b="1">
                <a:latin typeface="新細明體"/>
                <a:ea typeface="新細明體"/>
              </a:rPr>
              <a:t>「若心中沒有愛，即使有再多神恩，依然是毫無益處」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為什麼宗徒保祿說「愛是含忍的、慈祥的，愛不嫉妒、不自誇、不自大」？</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到底要如何實際力行，我們來聽這真實故事。</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美國紐約市華盛頓廣場西邊的格林威治村有許多畫家聚居，有年冬天，這畫家村突然流行肺炎，許多居民都病倒了。</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蘇珊和瓊西也在這合租一間頂樓當畫室，樓下是位名為柏曼的老畫家，一直想畫一幅傑作，始終找不到適當題材。</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瓊西不幸也染上肺炎，蘇珊盡心照料她，希望她早日康復。</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有一天，醫生對蘇珊說：「你的同伴病情險惡，恐怕熬不過去，能否過關全靠她自己的意志了，若夠堅強也許會出現奇蹟。」</a:t>
            </a:r>
            <a:endParaRPr lang="zh-TW" altLang="en-US" sz="3600" b="1">
              <a:latin typeface="新細明體"/>
              <a:ea typeface="新細明體"/>
            </a:endParaRPr>
          </a:p>
        </p:txBody>
      </p:sp>
    </p:spTree>
    <p:extLst>
      <p:ext uri="{BB962C8B-B14F-4D97-AF65-F5344CB8AC3E}">
        <p14:creationId xmlns:p14="http://schemas.microsoft.com/office/powerpoint/2010/main" val="2918818732"/>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瓊西躺在床上，成天望著窗外布滿了磚牆的常春藤，數著被風吹落的樹葉。</a:t>
            </a:r>
            <a:endParaRPr lang="zh-TW" altLang="en-US" sz="3600" b="1">
              <a:latin typeface="新細明體"/>
              <a:ea typeface="新細明體"/>
            </a:endParaRPr>
          </a:p>
        </p:txBody>
      </p:sp>
    </p:spTree>
    <p:extLst>
      <p:ext uri="{BB962C8B-B14F-4D97-AF65-F5344CB8AC3E}">
        <p14:creationId xmlns:p14="http://schemas.microsoft.com/office/powerpoint/2010/main" val="386156217"/>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蘇珊問她在做什麼？她回答：「樹上的葉子只剩五片，也許最後一片葉子掉落時，便是我走的時候。」</a:t>
            </a:r>
            <a:endParaRPr lang="zh-TW" altLang="en-US" sz="3600" b="1">
              <a:latin typeface="新細明體"/>
              <a:ea typeface="新細明體"/>
            </a:endParaRPr>
          </a:p>
        </p:txBody>
      </p:sp>
    </p:spTree>
    <p:extLst>
      <p:ext uri="{BB962C8B-B14F-4D97-AF65-F5344CB8AC3E}">
        <p14:creationId xmlns:p14="http://schemas.microsoft.com/office/powerpoint/2010/main" val="1507100722"/>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蘇珊很擔心，到樓下找老畫家商量，他們用了各種辦法，都鼓舞不了瓊西的求生意志。</a:t>
            </a:r>
            <a:endParaRPr lang="zh-TW" altLang="en-US" sz="3600" b="1">
              <a:latin typeface="新細明體"/>
              <a:ea typeface="新細明體"/>
            </a:endParaRPr>
          </a:p>
        </p:txBody>
      </p:sp>
    </p:spTree>
    <p:extLst>
      <p:ext uri="{BB962C8B-B14F-4D97-AF65-F5344CB8AC3E}">
        <p14:creationId xmlns:p14="http://schemas.microsoft.com/office/powerpoint/2010/main" val="3071410600"/>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那天夜裡，風雨交加，蘇珊害怕地想著：「那五片葉子能熬過今夜嗎？」隔天一早，瓊西要蘇珊拉開窗簾，沒想到，樹上還有最後一片葉子，蘇鬆了一口氣。</a:t>
            </a:r>
            <a:endParaRPr lang="zh-TW" altLang="en-US" sz="3600" b="1">
              <a:latin typeface="新細明體"/>
              <a:ea typeface="新細明體"/>
            </a:endParaRPr>
          </a:p>
        </p:txBody>
      </p:sp>
    </p:spTree>
    <p:extLst>
      <p:ext uri="{BB962C8B-B14F-4D97-AF65-F5344CB8AC3E}">
        <p14:creationId xmlns:p14="http://schemas.microsoft.com/office/powerpoint/2010/main" val="810971818"/>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瓊西卻說：「這最後一片葉子，一定熬不過今夜，明天它走了，我也會走。」</a:t>
            </a:r>
            <a:endParaRPr lang="zh-TW" altLang="en-US" sz="3600" b="1">
              <a:latin typeface="新細明體"/>
              <a:ea typeface="新細明體"/>
            </a:endParaRPr>
          </a:p>
        </p:txBody>
      </p:sp>
    </p:spTree>
    <p:extLst>
      <p:ext uri="{BB962C8B-B14F-4D97-AF65-F5344CB8AC3E}">
        <p14:creationId xmlns:p14="http://schemas.microsoft.com/office/powerpoint/2010/main" val="3338687009"/>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為什麼宗徒保祿說「愛是凡事包容、凡事相信、凡事盼望、凡事忍耐」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宗</a:t>
            </a:r>
            <a:r>
              <a:rPr lang="zh-TW" altLang="en-US" sz="3600" b="1">
                <a:latin typeface="新細明體"/>
                <a:ea typeface="新細明體"/>
              </a:rPr>
              <a:t>徒保祿說的「愛的真諦」，是很不容易做到還是有心便做得到？</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當晚又是一夜風雨，瓊西一早又請蘇珊拉開窗簾，那最後一片葉子竟依然堅強活著，她倆都看呆了。</a:t>
            </a:r>
            <a:endParaRPr lang="zh-TW" altLang="en-US" sz="3600" b="1">
              <a:latin typeface="新細明體"/>
              <a:ea typeface="新細明體"/>
            </a:endParaRPr>
          </a:p>
        </p:txBody>
      </p:sp>
    </p:spTree>
    <p:extLst>
      <p:ext uri="{BB962C8B-B14F-4D97-AF65-F5344CB8AC3E}">
        <p14:creationId xmlns:p14="http://schemas.microsoft.com/office/powerpoint/2010/main" val="1849008177"/>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瓊西若有所悟的說：「我會像那最後一片葉子打不倒的，我會好好活下去，病好了，我還要去義大利！」</a:t>
            </a:r>
            <a:endParaRPr lang="zh-TW" altLang="en-US" sz="3600" b="1">
              <a:latin typeface="新細明體"/>
              <a:ea typeface="新細明體"/>
            </a:endParaRPr>
          </a:p>
        </p:txBody>
      </p:sp>
    </p:spTree>
    <p:extLst>
      <p:ext uri="{BB962C8B-B14F-4D97-AF65-F5344CB8AC3E}">
        <p14:creationId xmlns:p14="http://schemas.microsoft.com/office/powerpoint/2010/main" val="3285831059"/>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天後，瓊西的病情果然好轉，卻傳來壞消息，蘇珊對瓊西說：「老畫家柏曼走了，聽管理員說，風雨夜隔天院子一片混亂，老畫家渾身溼透，手腳冰涼的躺在地上呻吟，沒人知道他在狂風驟雨的深夜，為何要跑出去在磚牆上做畫。」</a:t>
            </a:r>
            <a:endParaRPr lang="zh-TW" altLang="en-US" sz="3600" b="1">
              <a:latin typeface="新細明體"/>
              <a:ea typeface="新細明體"/>
            </a:endParaRPr>
          </a:p>
        </p:txBody>
      </p:sp>
    </p:spTree>
    <p:extLst>
      <p:ext uri="{BB962C8B-B14F-4D97-AF65-F5344CB8AC3E}">
        <p14:creationId xmlns:p14="http://schemas.microsoft.com/office/powerpoint/2010/main" val="2653939066"/>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瓊西緊緊抱住蘇珊痛哭，內心非常激動，老畫家為了瓊西，以他的生命完成了他一生最想畫的傑作「一片永不掉落的葉子」！</a:t>
            </a:r>
            <a:endParaRPr lang="zh-TW" altLang="en-US" sz="3600" b="1">
              <a:latin typeface="新細明體"/>
              <a:ea typeface="新細明體"/>
            </a:endParaRPr>
          </a:p>
        </p:txBody>
      </p:sp>
    </p:spTree>
    <p:extLst>
      <p:ext uri="{BB962C8B-B14F-4D97-AF65-F5344CB8AC3E}">
        <p14:creationId xmlns:p14="http://schemas.microsoft.com/office/powerpoint/2010/main" val="3123282171"/>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耶穌接受父的派遣住在我們中間，為什麼從誕生在馬槽開始都沒享福過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耶穌宣講福音時看到受苦的人，為什麼總是主動給予關懷？</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耶穌在關懷受苦的人時，為什麼總是以實際行動解除他們的痛苦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耶穌為什麼要提醒法利塞人和法學士不要只將關懷停留在嘴邊？</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有財富又有能力幫助窮人的法利塞人和法學士，為什麼總是將關懷停留在嘴邊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為什麼耶穌要立下身教典範又勸勉眾人，關懷受苦的人一定要付諸行動？</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耶穌升天後，為什麼初期教會也遇到「坐而言卻不起而行」的挑戰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為什麼宗徒雅各伯要提醒眾人「只有信德卻沒行為，有什麼益處呢」？</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為什麼雅各伯要勸勉大家「應按聖言實行，不要只聽，自己欺騙自己」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從</a:t>
            </a:r>
            <a:r>
              <a:rPr lang="zh-TW" altLang="en-US" sz="3600" b="1">
                <a:latin typeface="新細明體"/>
                <a:ea typeface="新細明體"/>
              </a:rPr>
              <a:t>老畫家柏曼的故事中，我們可以學到什麼？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73578" y="1484784"/>
            <a:ext cx="759684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為什麼老畫家柏曼要在夜裡完成他一生最想畫的傑作「一片永不掉落的葉子」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為什麼柏曼的畫作「一片永不掉落的葉子」激發了瓊西的求生意志？</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耶穌宣講福音時，為什麼會在納因城主動復活了那寡婦的獨子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耶穌宣講福音時，為什麼會多次與稅吏一同吃飯，又接納罪人悔改？</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-19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「雅各伯說：</a:t>
            </a:r>
            <a:r>
              <a:rPr lang="en-US" altLang="zh-TW" sz="3600" b="1"/>
              <a:t>『</a:t>
            </a:r>
            <a:r>
              <a:rPr lang="zh-TW" altLang="en-US" sz="3600" b="1"/>
              <a:t>若有人說自己有信德，卻沒有行為，有什麼益處呢？</a:t>
            </a:r>
            <a:r>
              <a:rPr lang="en-US" altLang="zh-TW" sz="3600" b="1"/>
              <a:t>』</a:t>
            </a:r>
            <a:r>
              <a:rPr lang="zh-TW" altLang="en-US" sz="3600" b="1"/>
              <a:t>」（雅</a:t>
            </a:r>
            <a:r>
              <a:rPr lang="en-US" altLang="zh-TW" sz="3600" b="1"/>
              <a:t>2,14</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霍克的故事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a:t>
            </a:r>
            <a:r>
              <a:rPr lang="zh-TW" altLang="en-US" sz="3600" b="1"/>
              <a:t>塔</a:t>
            </a:r>
            <a:r>
              <a:rPr lang="zh-TW" altLang="en-US" sz="3600" b="1" smtClean="0"/>
              <a:t>克</a:t>
            </a:r>
            <a:r>
              <a:rPr lang="zh-TW" altLang="en-US" sz="3600" b="1"/>
              <a:t>經過這次的經驗，已經知道不可以只出張嘴叫別人幹活，也幸好有霍克幫忙，才順利完成作業。</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在生活中，我們可以做些什麼，來幫助自己像霍克一樣，總是樂意以行動關懷近人？</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-19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天父的孩子，耶穌接受父的派遣來到我們中間，不但沒有享過福，還不斷提醒我們要關懷受苦的人，也親自以身教為我們立下典範。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耶穌這麼做為的是讓我們明白，不要只將關懷掛在嘴邊，如同宗徒雅各伯說的「口說有信德，卻沒行為，又有什麼益處呢」。</a:t>
            </a:r>
            <a:endParaRPr lang="en-US" altLang="zh-TW" sz="3600" b="1"/>
          </a:p>
        </p:txBody>
      </p:sp>
    </p:spTree>
    <p:extLst>
      <p:ext uri="{BB962C8B-B14F-4D97-AF65-F5344CB8AC3E}">
        <p14:creationId xmlns:p14="http://schemas.microsoft.com/office/powerpoint/2010/main" val="2798087473"/>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在生活中，我們要常提醒自己「按聖言實行，不要只聽，自己欺騙自己」，少說多做。</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60848"/>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主耶穌，謝謝祢以身教為我們立下關懷的典範，使我們清楚的知道不要只將關懷掛在嘴邊，求祢幫助我們可以像霍克一樣，總是很樂意的以實際行動，關懷身旁的近人。以上所求是靠祢的名，阿們。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耶穌為什麼要對指責祂的經師和法利塞人講「慈父愛子」的比喻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在「慈父愛子」比喻中，為什麼哥哥心中沒有愛，只有忿恨？</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83568" y="2819837"/>
            <a:ext cx="9716075"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該請教會</a:t>
            </a:r>
            <a:r>
              <a:rPr lang="zh-TW" altLang="en-US" sz="6600" b="1" smtClean="0">
                <a:ea typeface="Microsoft JhengHei Light" panose="020b0304030504040204"/>
              </a:rPr>
              <a:t>長老</a:t>
            </a:r>
            <a:endParaRPr lang="en-US" altLang="zh-TW" sz="6600" b="1" smtClean="0">
              <a:ea typeface="Microsoft JhengHei Light" panose="020b0304030504040204"/>
            </a:endParaRPr>
          </a:p>
          <a:p>
            <a:r>
              <a:rPr lang="zh-TW" altLang="en-US" sz="6600" b="1" smtClean="0">
                <a:ea typeface="Microsoft JhengHei Light" panose="020b0304030504040204"/>
              </a:rPr>
              <a:t>為</a:t>
            </a:r>
            <a:r>
              <a:rPr lang="zh-TW" altLang="en-US" sz="6600" b="1">
                <a:ea typeface="Microsoft JhengHei Light" panose="020b0304030504040204"/>
              </a:rPr>
              <a:t>患病的祈禱傅油</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83568"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-20</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主耶穌，謝謝祢一直陪伴我們，經常鼓勵我們來上主日學，求祢賜給我們堅強的信心和力量，在生活中常遵照祢的教導，關懷周遭的近人。以上所求是因祢的名，阿們。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雅各伯書</a:t>
            </a:r>
            <a:r>
              <a:rPr lang="en-US" altLang="zh-TW" sz="3600" b="1"/>
              <a:t>5,13</a:t>
            </a:r>
            <a:r>
              <a:rPr lang="zh-TW" altLang="en-US" sz="3600" b="1"/>
              <a:t>～</a:t>
            </a:r>
            <a:r>
              <a:rPr lang="en-US" altLang="zh-TW" sz="3600" b="1"/>
              <a:t>16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孩子們，你們在生活中有常常祈禱嗎？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還是想到了才祈禱呢？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你們會不會覺得自己已經長大，不再需要祈禱了呢？</a:t>
            </a:r>
            <a:endParaRPr lang="en-US" sz="3600" b="1"/>
          </a:p>
        </p:txBody>
      </p:sp>
    </p:spTree>
    <p:extLst>
      <p:ext uri="{BB962C8B-B14F-4D97-AF65-F5344CB8AC3E}">
        <p14:creationId xmlns:p14="http://schemas.microsoft.com/office/powerpoint/2010/main" val="601803878"/>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在經歷痛苦後才深深體驗到自己非常需要天主？</a:t>
            </a:r>
            <a:endParaRPr lang="en-US" sz="3600" b="1"/>
          </a:p>
        </p:txBody>
      </p:sp>
    </p:spTree>
    <p:extLst>
      <p:ext uri="{BB962C8B-B14F-4D97-AF65-F5344CB8AC3E}">
        <p14:creationId xmlns:p14="http://schemas.microsoft.com/office/powerpoint/2010/main" val="1629806572"/>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還是</a:t>
            </a:r>
            <a:r>
              <a:rPr lang="zh-TW" altLang="en-US" sz="3600" b="1"/>
              <a:t>你們有其他的經驗，是不一定要經歷痛苦一樣感受到需要天主？</a:t>
            </a:r>
            <a:endParaRPr lang="en-US" sz="3600" b="1"/>
          </a:p>
        </p:txBody>
      </p:sp>
    </p:spTree>
    <p:extLst>
      <p:ext uri="{BB962C8B-B14F-4D97-AF65-F5344CB8AC3E}">
        <p14:creationId xmlns:p14="http://schemas.microsoft.com/office/powerpoint/2010/main" val="610257639"/>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小活動──我需要祈禱</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在「慈父愛子」比喻中，為什麼父親多麼渴望哥哥能體會到「弟弟死而復生的喜樂」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你覺得自己有學會了一些耶穌要教給我們的父的愛與慈悲嗎？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720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在初期教會發展時，宗徒也知道眾人總是在受苦時特別需要天主，還提醒大家以實際行動，到受苦的人家中為患病者</a:t>
            </a:r>
            <a:r>
              <a:rPr lang="zh-TW" altLang="en-US" sz="3600" b="1" smtClean="0"/>
              <a:t>祈禱。</a:t>
            </a:r>
            <a:endParaRPr lang="en-US" altLang="zh-TW" sz="3600" b="1" smtClean="0"/>
          </a:p>
          <a:p>
            <a:endParaRPr lang="en-US" altLang="zh-TW" sz="3600" b="1"/>
          </a:p>
          <a:p>
            <a:r>
              <a:rPr lang="zh-TW" altLang="en-US" sz="3600" b="1" smtClean="0"/>
              <a:t>今天</a:t>
            </a:r>
            <a:r>
              <a:rPr lang="zh-TW" altLang="en-US" sz="3600" b="1"/>
              <a:t>我們要來看看他們是怎麼做的。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孩子們，耶穌宣講福音時，為體恤眾多受苦的人渴望得到醫治，除了自己走遍各村關懷眾人，也召選</a:t>
            </a:r>
            <a:r>
              <a:rPr lang="en-US" altLang="zh-TW" sz="3600" b="1"/>
              <a:t>12</a:t>
            </a:r>
            <a:r>
              <a:rPr lang="zh-TW" altLang="en-US" sz="3600" b="1"/>
              <a:t>宗徒，賜給他們治病能力，四處為受苦的人</a:t>
            </a:r>
            <a:r>
              <a:rPr lang="zh-TW" altLang="en-US" sz="3600" b="1" smtClean="0"/>
              <a:t>服務。</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有次，有位父親特別帶著兒子前來懇求耶穌，因為宗徒無法醫治他受苦的孩子，耶穌立即治癒了，還當場提醒宗徒，要以祈禱的心幫助受苦的</a:t>
            </a:r>
            <a:r>
              <a:rPr lang="zh-TW" altLang="en-US" sz="3600" b="1" smtClean="0"/>
              <a:t>人。</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耶穌升天後，宗徒們在醫治病人時，都很清楚知道自己不是靠人的能力做事，而是以耶穌的名關懷受苦的人，因為這是耶穌親自訂立的聖事之一「傅油聖事」，也是教會的</a:t>
            </a:r>
            <a:r>
              <a:rPr lang="zh-TW" altLang="en-US" sz="3600" b="1" smtClean="0">
                <a:latin typeface="新細明體"/>
                <a:ea typeface="新細明體"/>
              </a:rPr>
              <a:t>使命。</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宗徒雅各伯更提醒每個人都要意識到，自己可以為受苦的人祈禱，特別是為那些在家臥床，無法前往教會的病患。</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言中，宗</a:t>
            </a:r>
            <a:r>
              <a:rPr lang="zh-TW" altLang="en-US" sz="3600" b="1">
                <a:latin typeface="新細明體"/>
                <a:ea typeface="新細明體"/>
              </a:rPr>
              <a:t>徒雅各伯特別提醒眾人，受苦不是一個人的事，是整個教會的事，教會內的長老可以邀請眾信徒，共同前往患病者家中祈禱、慰問，並施行「傅油聖事」。</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宗徒保祿也曾說過「耶穌是教會的頭，我們都互為肢體，一個肢體受苦所有的肢體都同樣受苦</a:t>
            </a:r>
            <a:r>
              <a:rPr lang="zh-TW" altLang="en-US" sz="3600" b="1" smtClean="0">
                <a:latin typeface="新細明體"/>
                <a:ea typeface="新細明體"/>
              </a:rPr>
              <a:t>」，</a:t>
            </a:r>
            <a:r>
              <a:rPr lang="zh-TW" altLang="en-US" sz="3600" b="1">
                <a:latin typeface="新細明體"/>
                <a:ea typeface="新細明體"/>
              </a:rPr>
              <a:t>教會內的每個肢體，理當不分彼此的以祈禱的心相互關懷。</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為確實做到對受苦者的關懷，</a:t>
            </a:r>
            <a:r>
              <a:rPr lang="zh-TW" altLang="en-US" sz="3600" b="1" smtClean="0">
                <a:latin typeface="新細明體"/>
                <a:ea typeface="新細明體"/>
              </a:rPr>
              <a:t>教會創立</a:t>
            </a:r>
            <a:r>
              <a:rPr lang="zh-TW" altLang="en-US" sz="3600" b="1">
                <a:latin typeface="新細明體"/>
                <a:ea typeface="新細明體"/>
              </a:rPr>
              <a:t>許多團體，比較特別的有兩個團體，一個是「靈醫會」，另一個是「安貧小姐妹會」。</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「靈醫會」創立於</a:t>
            </a:r>
            <a:r>
              <a:rPr lang="en-US" altLang="zh-TW" sz="3600" b="1">
                <a:latin typeface="新細明體"/>
                <a:ea typeface="新細明體"/>
              </a:rPr>
              <a:t>16</a:t>
            </a:r>
            <a:r>
              <a:rPr lang="zh-TW" altLang="en-US" sz="3600" b="1">
                <a:latin typeface="新細明體"/>
                <a:ea typeface="新細明體"/>
              </a:rPr>
              <a:t>世紀，會祖是聖嘉民，義大利人，他自己曾感染膿瘡飽受病痛折磨，便特別以</a:t>
            </a:r>
            <a:r>
              <a:rPr lang="en-US" altLang="zh-TW" sz="3600" b="1">
                <a:latin typeface="新細明體"/>
                <a:ea typeface="新細明體"/>
              </a:rPr>
              <a:t>『</a:t>
            </a:r>
            <a:r>
              <a:rPr lang="zh-TW" altLang="en-US" sz="3600" b="1">
                <a:latin typeface="新細明體"/>
                <a:ea typeface="新細明體"/>
              </a:rPr>
              <a:t>服務病人，如同自己母親愛護獨子一樣</a:t>
            </a:r>
            <a:r>
              <a:rPr lang="en-US" altLang="zh-TW" sz="3600" b="1">
                <a:latin typeface="新細明體"/>
                <a:ea typeface="新細明體"/>
              </a:rPr>
              <a:t>』</a:t>
            </a:r>
            <a:r>
              <a:rPr lang="zh-TW" altLang="en-US" sz="3600" b="1">
                <a:latin typeface="新細明體"/>
                <a:ea typeface="新細明體"/>
              </a:rPr>
              <a:t>作為口號，吸引數千人加入他的行列，共同為病人服務，並在</a:t>
            </a:r>
            <a:r>
              <a:rPr lang="en-US" altLang="zh-TW" sz="3600" b="1">
                <a:latin typeface="新細明體"/>
                <a:ea typeface="新細明體"/>
              </a:rPr>
              <a:t>1591</a:t>
            </a:r>
            <a:r>
              <a:rPr lang="zh-TW" altLang="en-US" sz="3600" b="1">
                <a:latin typeface="新細明體"/>
                <a:ea typeface="新細明體"/>
              </a:rPr>
              <a:t>年成立修會。</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a:latin typeface="+mj-ea"/>
                <a:ea typeface="+mj-ea"/>
              </a:rPr>
              <a:t>-2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「靈</a:t>
            </a:r>
            <a:r>
              <a:rPr lang="zh-TW" altLang="en-US" sz="3600" b="1">
                <a:latin typeface="新細明體"/>
                <a:ea typeface="新細明體"/>
              </a:rPr>
              <a:t>醫會」於</a:t>
            </a:r>
            <a:r>
              <a:rPr lang="en-US" altLang="zh-TW" sz="3600" b="1">
                <a:latin typeface="新細明體"/>
                <a:ea typeface="新細明體"/>
              </a:rPr>
              <a:t>1946</a:t>
            </a:r>
            <a:r>
              <a:rPr lang="zh-TW" altLang="en-US" sz="3600" b="1" smtClean="0">
                <a:latin typeface="新細明體"/>
                <a:ea typeface="新細明體"/>
              </a:rPr>
              <a:t>年開始</a:t>
            </a:r>
            <a:r>
              <a:rPr lang="zh-TW" altLang="en-US" sz="3600" b="1">
                <a:latin typeface="新細明體"/>
                <a:ea typeface="新細明體"/>
              </a:rPr>
              <a:t>到中國服務，之後轉到臺灣的宜蘭，目前已擴展至全世界，共有上千位專精醫術的會士，在美洲、非洲、亞洲、歐洲、澳洲等地，</a:t>
            </a:r>
            <a:r>
              <a:rPr lang="en-US" altLang="zh-TW" sz="3600" b="1">
                <a:latin typeface="新細明體"/>
                <a:ea typeface="新細明體"/>
              </a:rPr>
              <a:t>50</a:t>
            </a:r>
            <a:r>
              <a:rPr lang="zh-TW" altLang="en-US" sz="3600" b="1">
                <a:latin typeface="新細明體"/>
                <a:ea typeface="新細明體"/>
              </a:rPr>
              <a:t>多個國家為病患服務。</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「安貧小姊妹會」的誕生雖然簡單卻充滿戲劇性，</a:t>
            </a:r>
            <a:r>
              <a:rPr lang="en-US" altLang="zh-TW" sz="3600" b="1">
                <a:latin typeface="新細明體"/>
                <a:ea typeface="新細明體"/>
              </a:rPr>
              <a:t>1839</a:t>
            </a:r>
            <a:r>
              <a:rPr lang="zh-TW" altLang="en-US" sz="3600" b="1">
                <a:latin typeface="新細明體"/>
                <a:ea typeface="新細明體"/>
              </a:rPr>
              <a:t>年在法國的冬天，創辦人聖余剛貞看到一位失明、癱瘓的老婦人，剛失去相依為命的親人無家可歸，便背她回自己的家</a:t>
            </a:r>
            <a:r>
              <a:rPr lang="zh-TW" altLang="en-US" sz="3600" b="1" smtClean="0">
                <a:latin typeface="新細明體"/>
                <a:ea typeface="新細明體"/>
              </a:rPr>
              <a:t>照顧。</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接著第二位、第三位、第四位，陸續接待了都是無家可歸的老人，便形成了「安貧小姊妹會」。</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由於戰亂的關係，不斷有老人前來懇求收容，聖余剛貞不得不一直換更大的會院，也持續有年青女子加入</a:t>
            </a:r>
            <a:r>
              <a:rPr lang="zh-TW" altLang="en-US" sz="3600" b="1" smtClean="0">
                <a:latin typeface="新細明體"/>
                <a:ea typeface="新細明體"/>
              </a:rPr>
              <a:t>服務。</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924944"/>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短短</a:t>
            </a:r>
            <a:r>
              <a:rPr lang="en-US" altLang="zh-TW" sz="3600" b="1">
                <a:latin typeface="新細明體"/>
                <a:ea typeface="新細明體"/>
              </a:rPr>
              <a:t>40</a:t>
            </a:r>
            <a:r>
              <a:rPr lang="zh-TW" altLang="en-US" sz="3600" b="1">
                <a:latin typeface="新細明體"/>
                <a:ea typeface="新細明體"/>
              </a:rPr>
              <a:t>年時間，</a:t>
            </a:r>
            <a:r>
              <a:rPr lang="en-US" altLang="zh-TW" sz="3600" b="1">
                <a:latin typeface="新細明體"/>
                <a:ea typeface="新細明體"/>
              </a:rPr>
              <a:t>1879</a:t>
            </a:r>
            <a:r>
              <a:rPr lang="zh-TW" altLang="en-US" sz="3600" b="1">
                <a:latin typeface="新細明體"/>
                <a:ea typeface="新細明體"/>
              </a:rPr>
              <a:t>年聖余剛貞修女去世時，修會的服務已遍布</a:t>
            </a:r>
            <a:r>
              <a:rPr lang="en-US" altLang="zh-TW" sz="3600" b="1">
                <a:latin typeface="新細明體"/>
                <a:ea typeface="新細明體"/>
              </a:rPr>
              <a:t>10</a:t>
            </a:r>
            <a:r>
              <a:rPr lang="zh-TW" altLang="en-US" sz="3600" b="1">
                <a:latin typeface="新細明體"/>
                <a:ea typeface="新細明體"/>
              </a:rPr>
              <a:t>個國家</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8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1968</a:t>
            </a:r>
            <a:r>
              <a:rPr lang="zh-TW" altLang="en-US" sz="3600" b="1">
                <a:latin typeface="新細明體"/>
                <a:ea typeface="新細明體"/>
              </a:rPr>
              <a:t>年，小姊妹會開始到臺灣服務，目前在世界五大洲</a:t>
            </a:r>
            <a:r>
              <a:rPr lang="en-US" altLang="zh-TW" sz="3600" b="1">
                <a:latin typeface="新細明體"/>
                <a:ea typeface="新細明體"/>
              </a:rPr>
              <a:t>32</a:t>
            </a:r>
            <a:r>
              <a:rPr lang="zh-TW" altLang="en-US" sz="3600" b="1">
                <a:latin typeface="新細明體"/>
                <a:ea typeface="新細明體"/>
              </a:rPr>
              <a:t>個國家、</a:t>
            </a:r>
            <a:r>
              <a:rPr lang="en-US" altLang="zh-TW" sz="3600" b="1">
                <a:latin typeface="新細明體"/>
                <a:ea typeface="新細明體"/>
              </a:rPr>
              <a:t>234</a:t>
            </a:r>
            <a:r>
              <a:rPr lang="zh-TW" altLang="en-US" sz="3600" b="1">
                <a:latin typeface="新細明體"/>
                <a:ea typeface="新細明體"/>
              </a:rPr>
              <a:t>座會院，共有</a:t>
            </a:r>
            <a:r>
              <a:rPr lang="en-US" altLang="zh-TW" sz="3600" b="1">
                <a:latin typeface="新細明體"/>
                <a:ea typeface="新細明體"/>
              </a:rPr>
              <a:t>2000</a:t>
            </a:r>
            <a:r>
              <a:rPr lang="zh-TW" altLang="en-US" sz="3600" b="1">
                <a:latin typeface="新細明體"/>
                <a:ea typeface="新細明體"/>
              </a:rPr>
              <a:t>多位修女，在為世界各地無家可歸的老人服務。</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8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教會也</a:t>
            </a:r>
            <a:r>
              <a:rPr lang="zh-TW" altLang="en-US" sz="3600" b="1">
                <a:latin typeface="新細明體"/>
                <a:ea typeface="新細明體"/>
              </a:rPr>
              <a:t>有很多修會團體，會針對各種不同受苦者的需要</a:t>
            </a:r>
            <a:r>
              <a:rPr lang="zh-TW" altLang="en-US" sz="3600" b="1" smtClean="0">
                <a:latin typeface="新細明體"/>
                <a:ea typeface="新細明體"/>
              </a:rPr>
              <a:t>，但都</a:t>
            </a:r>
            <a:r>
              <a:rPr lang="zh-TW" altLang="en-US" sz="3600" b="1">
                <a:latin typeface="新細明體"/>
                <a:ea typeface="新細明體"/>
              </a:rPr>
              <a:t>是以耶穌的名，為受苦的人帶來父的愛與慈悲。</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8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這些服務都需要教會內所有人的支持，有財富的可以捐款，有時間的可以奉獻時間擔任志工，當然最需要的便是大家的祈禱，以祈禱的心共同來關心所有受苦的人。</a:t>
            </a:r>
            <a:endParaRPr lang="zh-TW" altLang="en-US" sz="3600" b="1">
              <a:latin typeface="新細明體"/>
              <a:ea typeface="新細明體"/>
            </a:endParaRPr>
          </a:p>
        </p:txBody>
      </p:sp>
    </p:spTree>
    <p:extLst>
      <p:ext uri="{BB962C8B-B14F-4D97-AF65-F5344CB8AC3E}">
        <p14:creationId xmlns:p14="http://schemas.microsoft.com/office/powerpoint/2010/main" val="2918818732"/>
      </p:ext>
    </p:extLst>
  </p:cSld>
  <p:clrMapOvr>
    <a:masterClrMapping/>
  </p:clrMapOvr>
  <p:transition/>
  <p:timing/>
</p:sld>
</file>

<file path=ppt/slides/slide8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耶穌為體恤眾多受苦的人能獲得醫治，祂做了什麼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為什麼會有位父親特別帶著兒子前來懇求耶穌？</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smtClean="0">
                <a:latin typeface="新細明體"/>
                <a:ea typeface="新細明體"/>
              </a:rPr>
              <a:t>耶穌治癒</a:t>
            </a:r>
            <a:r>
              <a:rPr lang="zh-TW" altLang="en-US" sz="3600" b="1">
                <a:latin typeface="新細明體"/>
                <a:ea typeface="新細明體"/>
              </a:rPr>
              <a:t>兒子後跟宗徒說了什麼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為什麼耶穌升天後，宗徒們都是以耶穌的名關懷受苦的人？</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這是我的命令，你們該彼此相愛，如同我愛了你們一樣。</a:t>
            </a:r>
            <a:r>
              <a:rPr lang="en-US" altLang="zh-TW" sz="3600" b="1"/>
              <a:t>』</a:t>
            </a:r>
            <a:r>
              <a:rPr lang="zh-TW" altLang="en-US" sz="3600" b="1"/>
              <a:t>」（若</a:t>
            </a:r>
            <a:r>
              <a:rPr lang="en-US" altLang="zh-TW" sz="3600" b="1"/>
              <a:t>15,12</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為什麼宗徒雅各伯要特別提醒每個人都要為受苦的人祈禱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為什麼宗徒雅各伯要提醒教會長老到受苦的人家中施行「傅油聖事」？</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為什麼聖嘉民要以</a:t>
            </a:r>
            <a:r>
              <a:rPr lang="en-US" altLang="zh-TW" sz="3600" b="1">
                <a:latin typeface="新細明體"/>
                <a:ea typeface="新細明體"/>
              </a:rPr>
              <a:t>『</a:t>
            </a:r>
            <a:r>
              <a:rPr lang="zh-TW" altLang="en-US" sz="3600" b="1">
                <a:latin typeface="新細明體"/>
                <a:ea typeface="新細明體"/>
              </a:rPr>
              <a:t>服務病人如同自己母親愛護獨子一樣</a:t>
            </a:r>
            <a:r>
              <a:rPr lang="en-US" altLang="zh-TW" sz="3600" b="1">
                <a:latin typeface="新細明體"/>
                <a:ea typeface="新細明體"/>
              </a:rPr>
              <a:t>』</a:t>
            </a:r>
            <a:r>
              <a:rPr lang="zh-TW" altLang="en-US" sz="3600" b="1">
                <a:latin typeface="新細明體"/>
                <a:ea typeface="新細明體"/>
              </a:rPr>
              <a:t>來號召人加入服務行列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為什麼「安貧小姊妹會」是特別服務無家可歸、孤苦伶仃的老人？</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為什麼「靈醫會」和「安貧小姊妹會」的服務都會遍及於世界各角落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為什麼教會有許多團體創辦了育幼院、教養院、啟智中心和安養院？</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73578" y="1484784"/>
            <a:ext cx="759684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教會</a:t>
            </a:r>
            <a:r>
              <a:rPr lang="zh-TW" altLang="en-US" sz="3600" b="1">
                <a:latin typeface="新細明體"/>
                <a:ea typeface="新細明體"/>
              </a:rPr>
              <a:t>為受苦的人創辦各個不同的服務團體，這是很有意義的還是無濟於事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教會內各個為受苦者服務的團體為什麼需要所有人的支持？</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6</a:t>
            </a:r>
            <a:r>
              <a:rPr lang="zh-TW" altLang="en-US" sz="3600" b="1">
                <a:latin typeface="+mj-ea"/>
                <a:ea typeface="+mj-ea"/>
              </a:rPr>
              <a:t>上</a:t>
            </a:r>
            <a:r>
              <a:rPr lang="en-US" altLang="zh-TW" sz="3600" b="1" smtClean="0">
                <a:latin typeface="+mj-ea"/>
                <a:ea typeface="+mj-ea"/>
              </a:rPr>
              <a:t>-20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「雅各伯說：</a:t>
            </a:r>
            <a:r>
              <a:rPr lang="en-US" altLang="zh-TW" sz="3600" b="1"/>
              <a:t>『</a:t>
            </a:r>
            <a:r>
              <a:rPr lang="zh-TW" altLang="en-US" sz="3600" b="1"/>
              <a:t>你們要彼此寬恕，彼此祈禱，為得痊癒！</a:t>
            </a:r>
            <a:r>
              <a:rPr lang="en-US" altLang="zh-TW" sz="3600" b="1"/>
              <a:t>』</a:t>
            </a:r>
            <a:r>
              <a:rPr lang="zh-TW" altLang="en-US" sz="3600" b="1"/>
              <a:t>」（雅</a:t>
            </a:r>
            <a:r>
              <a:rPr lang="en-US" altLang="zh-TW" sz="3600" b="1"/>
              <a:t>5,16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阿國的故事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孩子們，阿國雖然不幸摔車住院，卻因此體驗到老師和同學的關愛，從此對祈禱改觀，也願意為受苦的人付出一點點關懷，誠心誠意的為他們獻上</a:t>
            </a:r>
            <a:r>
              <a:rPr lang="zh-TW" altLang="en-US" sz="3600" b="1" smtClean="0"/>
              <a:t>祈禱。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在生活中，我們可以做些什麼，來幫助自己像阿國一樣，願意為世界上受苦的人祈禱？</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8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smtClean="0">
                <a:latin typeface="+mj-ea"/>
              </a:rPr>
              <a:t>-20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妮可的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天父的孩子，教會遵照耶穌的教導，數千年來創辦了許多團體，為受苦的人服務，有病人、孤苦伶仃的老人、孤兒、身障者、多重障礙兒童等，他們也都是父所愛的子女</a:t>
            </a:r>
            <a:r>
              <a:rPr lang="zh-TW" altLang="en-US" sz="3600" b="1" smtClean="0"/>
              <a:t>。</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「一個肢體受苦所有的肢體也同樣受苦」，希望我們都能為這些受苦的人，奉獻一點點的時間、勞力或金錢，讓我們身旁受苦的人，都能感受到父的愛與慈悲。</a:t>
            </a:r>
            <a:endParaRPr lang="en-US" altLang="zh-TW" sz="3600" b="1"/>
          </a:p>
        </p:txBody>
      </p:sp>
    </p:spTree>
    <p:extLst>
      <p:ext uri="{BB962C8B-B14F-4D97-AF65-F5344CB8AC3E}">
        <p14:creationId xmlns:p14="http://schemas.microsoft.com/office/powerpoint/2010/main" val="2798087473"/>
      </p:ext>
    </p:extLst>
  </p:cSld>
  <p:clrMapOvr>
    <a:masterClrMapping/>
  </p:clrMapOvr>
  <p:transition/>
  <p:timing/>
</p:sld>
</file>

<file path=ppt/slides/slide8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78092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主耶穌，謝謝祢教導我們「一個肢體受苦所有的肢體也同樣受苦」，使我們明白我們隨時都可以為受苦的人</a:t>
            </a:r>
            <a:r>
              <a:rPr lang="zh-TW" altLang="en-US" sz="3600" b="1" smtClean="0"/>
              <a:t>祈禱。</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8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求祢幫助我們在生活中，可以像阿國一樣，每天奉獻一點點時間，為世上所有受苦的人祈禱。以上所求是因祢的名，阿們。</a:t>
            </a:r>
            <a:endParaRPr lang="zh-TW" altLang="en-US" sz="3600" b="1"/>
          </a:p>
        </p:txBody>
      </p:sp>
    </p:spTree>
    <p:extLst>
      <p:ext uri="{BB962C8B-B14F-4D97-AF65-F5344CB8AC3E}">
        <p14:creationId xmlns:p14="http://schemas.microsoft.com/office/powerpoint/2010/main" val="1801468960"/>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孩子們，妮可遵守了對婆婆的承諾，聽從聖神帶領，知道自己所做的不是為了自誇，寧可受到同學嘲弄，也不願違背承諾，真正做到了保祿宗徒說的「愛是含忍的、不自誇」。</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小活動──愛的電波</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生活中，我們可以做些什麼，來幫助自己像妮可一樣，跟隨聖神帶領結出愛的果實？</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6</a:t>
            </a:r>
            <a:r>
              <a:rPr lang="zh-TW" altLang="en-US" sz="3600" b="1">
                <a:latin typeface="+mj-ea"/>
              </a:rPr>
              <a:t>上</a:t>
            </a:r>
            <a:r>
              <a:rPr lang="en-US" altLang="zh-TW" sz="3600" b="1">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天父的孩子，耶穌已經親自為我們做了示範，也為我們預備了聖神時時和我們在</a:t>
            </a:r>
            <a:r>
              <a:rPr lang="zh-TW" altLang="en-US" sz="3600" b="1" smtClean="0"/>
              <a:t>一起。</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祂只渴望我們能在生活中活出祂所吩咐的「這是我的命令，你們該彼此相愛，如同我愛了你們一樣」</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希望我們都可以像妮可一樣，常跟隨聖神的帶領，以實際行動在耶穌的愛內，結出愛的果實。</a:t>
            </a:r>
            <a:endParaRPr lang="en-US" altLang="zh-TW" sz="3600" b="1"/>
          </a:p>
        </p:txBody>
      </p:sp>
    </p:spTree>
    <p:extLst>
      <p:ext uri="{BB962C8B-B14F-4D97-AF65-F5344CB8AC3E}">
        <p14:creationId xmlns:p14="http://schemas.microsoft.com/office/powerpoint/2010/main" val="1884412188"/>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親愛的主耶穌，謝謝祢這麼用心良苦的教我們學會父的愛與慈悲，求祢幫助我們常跟隨聖神的帶領，活出祢所吩咐的「彼此相愛，如同我愛了你們一樣」。以上所求是奉祢至高的聖名，阿們。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924944"/>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堅振聖事的恩寵</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領受</a:t>
            </a:r>
            <a:r>
              <a:rPr lang="zh-TW" altLang="en-US" sz="6000" b="1">
                <a:ea typeface="Microsoft JhengHei Light" panose="020b0304030504040204"/>
              </a:rPr>
              <a:t>聖神堅定信仰</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86508" y="209394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上</a:t>
            </a:r>
            <a:r>
              <a:rPr lang="en-US" altLang="zh-TW" sz="4800" b="1">
                <a:solidFill>
                  <a:srgbClr val="C49C2A"/>
                </a:solidFill>
                <a:latin typeface="Microsoft JhengHei Light" panose="020b0304030504040204" pitchFamily="34" charset="-120"/>
                <a:ea typeface="Microsoft JhengHei Light" panose="020b0304030504040204" pitchFamily="34" charset="-120"/>
              </a:rPr>
              <a:t>–3</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仁慈的耶穌，感謝讚美祢常透過聖神賜給我們所需要的各種恩典，求祢幫助我們善用這些恩典，愛天主、也愛人，盡力傳播祢的好消息，吸引更多人認識祢。以上所求是奉祢的名，阿們。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羅馬書</a:t>
            </a:r>
            <a:r>
              <a:rPr lang="en-US" altLang="zh-TW" sz="3600" b="1"/>
              <a:t>8,14</a:t>
            </a:r>
            <a:r>
              <a:rPr lang="zh-TW" altLang="en-US" sz="3600" b="1"/>
              <a:t>～</a:t>
            </a:r>
            <a:r>
              <a:rPr lang="en-US" altLang="zh-TW" sz="3600" b="1" smtClean="0"/>
              <a:t>17</a:t>
            </a:r>
          </a:p>
          <a:p>
            <a:pPr algn="ctr"/>
            <a:r>
              <a:rPr lang="zh-TW" altLang="en-US" sz="3600" b="1" smtClean="0"/>
              <a:t>格林</a:t>
            </a:r>
            <a:r>
              <a:rPr lang="zh-TW" altLang="en-US" sz="3600" b="1"/>
              <a:t>多前書</a:t>
            </a:r>
            <a:r>
              <a:rPr lang="en-US" altLang="zh-TW" sz="3600" b="1"/>
              <a:t>12,1</a:t>
            </a:r>
            <a:r>
              <a:rPr lang="zh-TW" altLang="en-US" sz="3600" b="1"/>
              <a:t>～</a:t>
            </a:r>
            <a:r>
              <a:rPr lang="en-US" altLang="zh-TW" sz="3600" b="1"/>
              <a:t>11</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1352</Paragraphs>
  <Slides>883</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883</vt:i4>
      </vt:variant>
    </vt:vector>
  </HeadingPairs>
  <TitlesOfParts>
    <vt:vector baseType="lpstr" size="888">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2021-05-14T13:35:24.502</cp:lastPrinted>
  <dcterms:created xsi:type="dcterms:W3CDTF">2021-05-14T13:35:24Z</dcterms:created>
  <dcterms:modified xsi:type="dcterms:W3CDTF">2021-05-14T13:36:01Z</dcterms:modified>
</cp:coreProperties>
</file>