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Lst>
  <p:sldSz cx="9144000" cy="6858000"/>
  <p:notesSz cx="6858000" cy="9144000"/>
  <p:custDataLst>
    <p:tags r:id="rId9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tags" Target="tags/tag1.xml" /><Relationship Id="rId907" Type="http://schemas.openxmlformats.org/officeDocument/2006/relationships/presProps" Target="presProps.xml" /><Relationship Id="rId908" Type="http://schemas.openxmlformats.org/officeDocument/2006/relationships/viewProps" Target="viewProps.xml" /><Relationship Id="rId909" Type="http://schemas.openxmlformats.org/officeDocument/2006/relationships/theme" Target="theme/theme1.xml" /><Relationship Id="rId91" Type="http://schemas.openxmlformats.org/officeDocument/2006/relationships/slide" Target="slides/slide50.xml" /><Relationship Id="rId910" Type="http://schemas.openxmlformats.org/officeDocument/2006/relationships/tableStyles" Target="tableStyles.xml" /><Relationship Id="rId92" Type="http://schemas.openxmlformats.org/officeDocument/2006/relationships/slide" Target="slides/slide51.xml" /><Relationship Id="rId93" Type="http://schemas.openxmlformats.org/officeDocument/2006/relationships/slide" Target="slides/slide52.xml" /><Relationship Id="rId94" Type="http://schemas.openxmlformats.org/officeDocument/2006/relationships/slide" Target="slides/slide53.xml" /><Relationship Id="rId95" Type="http://schemas.openxmlformats.org/officeDocument/2006/relationships/slide" Target="slides/slide54.xml" /><Relationship Id="rId96" Type="http://schemas.openxmlformats.org/officeDocument/2006/relationships/slide" Target="slides/slide55.xml" /><Relationship Id="rId97" Type="http://schemas.openxmlformats.org/officeDocument/2006/relationships/slide" Target="slides/slide56.xml" /><Relationship Id="rId98" Type="http://schemas.openxmlformats.org/officeDocument/2006/relationships/slide" Target="slides/slide57.xml" /><Relationship Id="rId99" Type="http://schemas.openxmlformats.org/officeDocument/2006/relationships/slide" Target="slides/slide5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8E6976D2-20C3-4749-9C15-8A653D07DCA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B928AF6B-CE15-41A9-BED3-006CD931779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F47F240-C66F-4820-A42D-1F4E175E08C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B18BD2F-F505-4DFA-B8C9-085BECEFD15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6E55DFDE-0CF5-4A30-A28F-DEA88417383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024C9B3A-4CD4-415C-8DB9-4CEEA71ABF6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F6F499B1-902A-4315-9C07-565ECC8938D5}"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11F04A38-36BE-496E-96E3-BB654E235C94}"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11/23/2019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11/23/2019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11/23/2019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9B69DBBB-250A-431E-9C6C-7D5B5AABE724}"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11/23/2019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11/23/2019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11/23/2019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E81E533B-01D5-45CE-A026-E10C48DED125}"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11/23/2019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11/23/2019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11/23/2019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F9704CF9-0651-456E-9B12-EFE82AFEDE7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11/23/2019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11/23/2019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11/23/2019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11/23/2019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11/23/2019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11/23/2019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11/23/2019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11/23/2019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11/23/2019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56692"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耶穌騎驢進耶路撒冷</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面對</a:t>
            </a:r>
            <a:r>
              <a:rPr lang="zh-TW" altLang="en-US" sz="6000" b="1">
                <a:ea typeface="Microsoft JhengHei Light" panose="020b0304030504040204"/>
              </a:rPr>
              <a:t>死亡的挑戰</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a:t>
            </a:r>
            <a:endParaRPr lang="en-US" altLang="zh-TW" sz="4800" b="1">
              <a:solidFill>
                <a:srgbClr val="0F95A8"/>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55576" y="3035861"/>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耶穌開始宣講福音後，每一年也都會和宗徒們一起到聖城過節，今年的逾越節當然也不</a:t>
            </a:r>
            <a:r>
              <a:rPr lang="zh-TW" altLang="en-US" sz="3600" b="1" smtClean="0"/>
              <a:t>例外。</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耶穌雖然是在講故事，但很明顯的葡萄園的主人就是天主，主人的僕人就是天主派遣的先知，而主人心愛的兒子當然就是耶穌。</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那些可惡的園戶就是</a:t>
            </a:r>
            <a:r>
              <a:rPr lang="zh-TW" altLang="en-US" sz="3600" b="1" smtClean="0">
                <a:latin typeface="新細明體"/>
                <a:ea typeface="新細明體"/>
              </a:rPr>
              <a:t>指那些</a:t>
            </a:r>
            <a:r>
              <a:rPr lang="zh-TW" altLang="en-US" sz="3600" b="1">
                <a:latin typeface="新細明體"/>
                <a:ea typeface="新細明體"/>
              </a:rPr>
              <a:t>處心積慮想要害死耶穌的司祭長和經</a:t>
            </a:r>
            <a:r>
              <a:rPr lang="zh-TW" altLang="en-US" sz="3600" b="1" smtClean="0">
                <a:latin typeface="新細明體"/>
                <a:ea typeface="新細明體"/>
              </a:rPr>
              <a:t>師。</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耶穌在故事中一再強調葡萄園的主人是多麼仁慈，才一次又一次的派僕人來和這些園戶溝通，就是希望園戶們可以明瞭主人的用心。</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他們雖然一再傷害主人的僕人，主人還是願意再派自己心愛的兒子來和園戶們做最後的溝通，可見主人對這些園戶是多麼的寬容。</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但司</a:t>
            </a:r>
            <a:r>
              <a:rPr lang="zh-TW" altLang="en-US" sz="3600" b="1">
                <a:latin typeface="新細明體"/>
                <a:ea typeface="新細明體"/>
              </a:rPr>
              <a:t>祭長和經師聽完故事後，絲毫沒有任何的悔意，依然執迷不悟</a:t>
            </a:r>
            <a:r>
              <a:rPr lang="zh-TW" altLang="en-US" sz="3600" b="1" smtClean="0">
                <a:latin typeface="新細明體"/>
                <a:ea typeface="新細明體"/>
              </a:rPr>
              <a:t>，仍繼續</a:t>
            </a:r>
            <a:r>
              <a:rPr lang="zh-TW" altLang="en-US" sz="3600" b="1">
                <a:latin typeface="新細明體"/>
                <a:ea typeface="新細明體"/>
              </a:rPr>
              <a:t>想著要如何陷害</a:t>
            </a:r>
            <a:r>
              <a:rPr lang="zh-TW" altLang="en-US" sz="3600" b="1" smtClean="0">
                <a:latin typeface="新細明體"/>
                <a:ea typeface="新細明體"/>
              </a:rPr>
              <a:t>耶穌</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949456687"/>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耶穌十分</a:t>
            </a:r>
            <a:r>
              <a:rPr lang="zh-TW" altLang="en-US" sz="3600" b="1">
                <a:latin typeface="新細明體"/>
                <a:ea typeface="新細明體"/>
              </a:rPr>
              <a:t>難過</a:t>
            </a:r>
            <a:r>
              <a:rPr lang="zh-TW" altLang="en-US" sz="3600" b="1" smtClean="0">
                <a:latin typeface="新細明體"/>
                <a:ea typeface="新細明體"/>
              </a:rPr>
              <a:t>，祂引用</a:t>
            </a:r>
            <a:r>
              <a:rPr lang="zh-TW" altLang="en-US" sz="3600" b="1">
                <a:latin typeface="新細明體"/>
                <a:ea typeface="新細明體"/>
              </a:rPr>
              <a:t>了經上的一句話：匠人棄而不用的石頭，反而成了屋角的</a:t>
            </a:r>
            <a:r>
              <a:rPr lang="zh-TW" altLang="en-US" sz="3600" b="1" smtClean="0">
                <a:latin typeface="新細明體"/>
                <a:ea typeface="新細明體"/>
              </a:rPr>
              <a:t>基石。</a:t>
            </a:r>
            <a:endParaRPr lang="zh-TW" altLang="en-US" sz="3600" b="1">
              <a:latin typeface="新細明體"/>
              <a:ea typeface="新細明體"/>
            </a:endParaRPr>
          </a:p>
        </p:txBody>
      </p:sp>
    </p:spTree>
    <p:extLst>
      <p:ext uri="{BB962C8B-B14F-4D97-AF65-F5344CB8AC3E}">
        <p14:creationId xmlns:p14="http://schemas.microsoft.com/office/powerpoint/2010/main" val="2480412395"/>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意思是說在司祭長眼中耶穌就像那「匠人棄而不用的石頭」，他們根本不願意聽耶穌的話，即使是好言相勸仍然不</a:t>
            </a:r>
            <a:r>
              <a:rPr lang="zh-TW" altLang="en-US" sz="3600" b="1" smtClean="0">
                <a:latin typeface="新細明體"/>
                <a:ea typeface="新細明體"/>
              </a:rPr>
              <a:t>聽。</a:t>
            </a:r>
            <a:endParaRPr lang="zh-TW" altLang="en-US" sz="3600" b="1">
              <a:latin typeface="新細明體"/>
              <a:ea typeface="新細明體"/>
            </a:endParaRPr>
          </a:p>
        </p:txBody>
      </p:sp>
    </p:spTree>
    <p:extLst>
      <p:ext uri="{BB962C8B-B14F-4D97-AF65-F5344CB8AC3E}">
        <p14:creationId xmlns:p14="http://schemas.microsoft.com/office/powerpoint/2010/main" val="350093735"/>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但這「匠人棄而不用的石頭」在天主手裡將成為「屋角的基石」，凡是願意聽從，並跟隨那基石的，必將獲得天主的慈愛與恩典。</a:t>
            </a:r>
            <a:endParaRPr lang="zh-TW" altLang="en-US" sz="3600" b="1">
              <a:latin typeface="新細明體"/>
              <a:ea typeface="新細明體"/>
            </a:endParaRPr>
          </a:p>
        </p:txBody>
      </p:sp>
    </p:spTree>
    <p:extLst>
      <p:ext uri="{BB962C8B-B14F-4D97-AF65-F5344CB8AC3E}">
        <p14:creationId xmlns:p14="http://schemas.microsoft.com/office/powerpoint/2010/main" val="3552285283"/>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為什麼要講葡萄園的故事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葡萄園的故事中，那些園戶為什麼要傷害主人派來的僕人？</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園戶傷害葡萄園主人派來的僕人是對的嗎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葡萄園的主人看到了園戶們傷害了自己的僕人，卻沒有懲罰他們？</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就吩咐宗徒先進村裡去，在那兒已備妥一匹驢駒，宗徒牽來驢駒，簡單鋪上自己的外衣，扶耶穌騎上驢駒準備進城。</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那些園戶這麼大膽，一再的傷害葡萄園主人派來的僕人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葡萄園</a:t>
            </a:r>
            <a:r>
              <a:rPr lang="zh-TW" altLang="en-US" sz="3600" b="1">
                <a:latin typeface="新細明體"/>
                <a:ea typeface="新細明體"/>
              </a:rPr>
              <a:t>的主人對那些園戶一再的寬容，是太仁慈了還是太懦弱？</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為什麼葡萄園</a:t>
            </a:r>
            <a:r>
              <a:rPr lang="zh-TW" altLang="en-US" sz="3600" b="1">
                <a:latin typeface="新細明體"/>
                <a:ea typeface="新細明體"/>
              </a:rPr>
              <a:t>的主人最後還是要派自己的兒子去和他們溝通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葡萄園的主人事先知道那些園戶會殺害自己的兒子，他還會派兒子去嗎？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你是葡萄園的主人，你會怎麼對待那些傷害自己兒子的園戶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司祭長他們聽了耶穌講的葡萄園的故事，依然執迷不悟？</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司祭長他們就是看不到耶穌是屋角的基石，反認為是匠人棄而不用的石頭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耶穌看到司祭長他們這麼的執迷不悟，心裡還是替他們感到難過？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匠人棄而不用的石頭，反而成了屋角的基石。</a:t>
            </a:r>
            <a:r>
              <a:rPr lang="en-US" altLang="zh-TW" sz="3600" b="1"/>
              <a:t>』</a:t>
            </a:r>
            <a:r>
              <a:rPr lang="zh-TW" altLang="en-US" sz="3600" b="1"/>
              <a:t>」（路</a:t>
            </a:r>
            <a:r>
              <a:rPr lang="en-US" altLang="zh-TW" sz="3600" b="1"/>
              <a:t>20,17</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阿輝老師的故事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，聽完了阿輝老師的故事，我們知道不管自己過去做了多少不好的</a:t>
            </a:r>
            <a:r>
              <a:rPr lang="zh-TW" altLang="en-US" sz="3600" b="1" smtClean="0"/>
              <a:t>事，</a:t>
            </a:r>
            <a:r>
              <a:rPr lang="zh-TW" altLang="en-US" sz="3600" b="1"/>
              <a:t>只要願意改變，都可以成為耶穌最喜愛的屋角基石。</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我們也看到阿輝老師的奶奶就像我們的天父一樣，一次又一次的鼓勵阿輝老師，奶奶的鼓勵和滿滿的愛，給阿輝老師勇氣做了改變。</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我們身邊一定也有很多愛我們，關心我們的人，當他們在關心我們時，我們是不是有接受他們的勸告，讓自己成為耶穌最喜愛的屋角基石呢？</a:t>
            </a:r>
            <a:endParaRPr lang="en-US" altLang="zh-TW" sz="3600" b="1"/>
          </a:p>
        </p:txBody>
      </p:sp>
    </p:spTree>
    <p:extLst>
      <p:ext uri="{BB962C8B-B14F-4D97-AF65-F5344CB8AC3E}">
        <p14:creationId xmlns:p14="http://schemas.microsoft.com/office/powerpoint/2010/main" val="2109432231"/>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群眾看到耶穌</a:t>
            </a:r>
            <a:r>
              <a:rPr lang="zh-TW" altLang="en-US" sz="3600" b="1">
                <a:latin typeface="新細明體"/>
                <a:ea typeface="新細明體"/>
              </a:rPr>
              <a:t>來了，又看到耶穌騎在驢駒上，像極了君王的模樣，不約而同的脫下外袍鋪在耶穌要走過的路上，充當是為君王特別安排的一條光榮的道路。</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在生活中，為了讓自己可以成為耶穌最喜愛的屋角基石，我還可以做些什麼？</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6025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429000"/>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今天從耶穌講的葡萄園故事中，我們知道天主是那麼的愛</a:t>
            </a:r>
            <a:r>
              <a:rPr lang="zh-TW" altLang="en-US" sz="3600" b="1" smtClean="0"/>
              <a:t>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祂知道我們在生活中會不經意的做出一些讓他人難過或傷心的事，天主總是一次次的給我們機會，因為我們是天父的好寶貝。</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當我們願意像阿輝老師一樣承認自己的錯誤並努力改變時，耶穌也會陪伴我們，幫助我們，讓我們有更多的力量和勇氣去面對困難，讓自己成為耶穌最喜愛的屋角基石。</a:t>
            </a:r>
            <a:endParaRPr lang="en-US" altLang="zh-TW" sz="3600" b="1"/>
          </a:p>
        </p:txBody>
      </p:sp>
    </p:spTree>
    <p:extLst>
      <p:ext uri="{BB962C8B-B14F-4D97-AF65-F5344CB8AC3E}">
        <p14:creationId xmlns:p14="http://schemas.microsoft.com/office/powerpoint/2010/main" val="2719189694"/>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親愛的主耶穌，謝謝祢今天教我們從葡萄園的故事中，再一次的知道自己是天父所愛的寶貝，也可以成為祢最喜愛的屋角</a:t>
            </a:r>
            <a:r>
              <a:rPr lang="zh-TW" altLang="en-US" sz="3600" b="1" smtClean="0"/>
              <a:t>基石。</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求祢幫助我們在生活中打開心靈，接受別人的勸告，努力改變自己，做天主喜歡的事、成為天主的好兒女。這樣的祈禱都是因祢的名，阿們。</a:t>
            </a:r>
            <a:endParaRPr lang="en-US" altLang="zh-TW" sz="3600" b="1"/>
          </a:p>
        </p:txBody>
      </p:sp>
    </p:spTree>
    <p:extLst>
      <p:ext uri="{BB962C8B-B14F-4D97-AF65-F5344CB8AC3E}">
        <p14:creationId xmlns:p14="http://schemas.microsoft.com/office/powerpoint/2010/main" val="1691320154"/>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492896"/>
            <a:ext cx="820891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耶穌勇於面對經師為難給予奉獻全新解釋</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611560"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-4</a:t>
            </a:r>
            <a:endParaRPr lang="en-US" altLang="zh-TW" sz="4800" b="1" smtClean="0">
              <a:solidFill>
                <a:srgbClr val="7195C1"/>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0486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親愛的主耶穌，謝謝祢常常陪伴著我們、照顧我們，求祢賜給我們智慧，在生活中明瞭，祢所看重的不是外在事物的價值，而是我們出於真誠奉獻給祢的一點點心意。以上所求是奉祢的名，阿們。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群眾很</a:t>
            </a:r>
            <a:r>
              <a:rPr lang="zh-TW" altLang="en-US" sz="3600" b="1">
                <a:latin typeface="新細明體"/>
                <a:ea typeface="新細明體"/>
              </a:rPr>
              <a:t>自然的排列</a:t>
            </a:r>
            <a:r>
              <a:rPr lang="zh-TW" altLang="en-US" sz="3600" b="1" smtClean="0">
                <a:latin typeface="新細明體"/>
                <a:ea typeface="新細明體"/>
              </a:rPr>
              <a:t>在路的兩旁，還有人</a:t>
            </a:r>
            <a:r>
              <a:rPr lang="zh-TW" altLang="en-US" sz="3600" b="1">
                <a:latin typeface="新細明體"/>
                <a:ea typeface="新細明體"/>
              </a:rPr>
              <a:t>一邊高舉著棕櫚</a:t>
            </a:r>
            <a:r>
              <a:rPr lang="zh-TW" altLang="en-US" sz="3600" b="1" smtClean="0">
                <a:latin typeface="新細明體"/>
                <a:ea typeface="新細明體"/>
              </a:rPr>
              <a:t>枝，</a:t>
            </a:r>
            <a:r>
              <a:rPr lang="zh-TW" altLang="en-US" sz="3600" b="1">
                <a:latin typeface="新細明體"/>
                <a:ea typeface="新細明體"/>
              </a:rPr>
              <a:t>一邊大聲喊說：「因上主之名而來的君王應受讚頌，和平在天上，光榮於高天！」</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20,20</a:t>
            </a:r>
            <a:r>
              <a:rPr lang="zh-TW" altLang="zh-TW" sz="3600" b="1"/>
              <a:t>～</a:t>
            </a:r>
            <a:r>
              <a:rPr lang="en-US" altLang="zh-TW" sz="3600" b="1"/>
              <a:t>26</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，我們身邊有很多愛我們的人，</a:t>
            </a:r>
            <a:r>
              <a:rPr lang="zh-TW" altLang="en-US" sz="3600" b="1" smtClean="0"/>
              <a:t>有，他們也</a:t>
            </a:r>
            <a:r>
              <a:rPr lang="zh-TW" altLang="en-US" sz="3600" b="1"/>
              <a:t>常常鼓勵我們</a:t>
            </a:r>
            <a:r>
              <a:rPr lang="zh-TW" altLang="en-US" sz="3600" b="1" smtClean="0"/>
              <a:t>。</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295636" y="2828835"/>
            <a:ext cx="655272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現在，請大家想一想：誰是你們心中最重要的人呢？</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小活動──一份心愛的禮物</a:t>
            </a:r>
            <a:endParaRPr lang="en-US" sz="4800" b="1"/>
          </a:p>
        </p:txBody>
      </p:sp>
    </p:spTree>
    <p:extLst>
      <p:ext uri="{BB962C8B-B14F-4D97-AF65-F5344CB8AC3E}">
        <p14:creationId xmlns:p14="http://schemas.microsoft.com/office/powerpoint/2010/main" val="4236810336"/>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謝謝大家的分享，心愛的禮物是要送給自己心中重要的</a:t>
            </a:r>
            <a:r>
              <a:rPr lang="zh-TW" altLang="en-US" sz="3600" b="1" smtClean="0"/>
              <a:t>人。</a:t>
            </a:r>
            <a:endParaRPr lang="en-US" altLang="zh-TW" sz="3600" b="1" smtClean="0"/>
          </a:p>
          <a:p>
            <a:endParaRPr lang="en-US" altLang="zh-TW" sz="3600" b="1"/>
          </a:p>
          <a:p>
            <a:r>
              <a:rPr lang="zh-TW" altLang="en-US" sz="3600" b="1" smtClean="0"/>
              <a:t>天</a:t>
            </a:r>
            <a:r>
              <a:rPr lang="zh-TW" altLang="en-US" sz="3600" b="1"/>
              <a:t>父爸爸在我們的生命中也很重要，祂對我們也很好，你有想過要送什麼禮物給祂嗎？</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949931"/>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78092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在耶穌那時候，大家為了表示對天主的感謝，都會準備一些禮物，拿到聖殿獻給天主，耶穌到聖殿祈禱時，會特別觀察大家是怎麼奉獻禮物。</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97839"/>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當時有些人很窮，沒辦法獻給天主很棒的</a:t>
            </a:r>
            <a:r>
              <a:rPr lang="zh-TW" altLang="en-US" sz="3600" b="1" smtClean="0"/>
              <a:t>禮物，</a:t>
            </a:r>
            <a:r>
              <a:rPr lang="zh-TW" altLang="en-US" sz="3600" b="1"/>
              <a:t>耶穌便告訴</a:t>
            </a:r>
            <a:r>
              <a:rPr lang="zh-TW" altLang="en-US" sz="3600" b="1" smtClean="0"/>
              <a:t>大家。</a:t>
            </a:r>
            <a:endParaRPr lang="en-US" altLang="zh-TW" sz="3600" b="1" smtClean="0"/>
          </a:p>
          <a:p>
            <a:endParaRPr lang="en-US" altLang="zh-TW" sz="3600" b="1"/>
          </a:p>
          <a:p>
            <a:r>
              <a:rPr lang="zh-TW" altLang="en-US" sz="3600" b="1" smtClean="0"/>
              <a:t>奉獻</a:t>
            </a:r>
            <a:r>
              <a:rPr lang="zh-TW" altLang="en-US" sz="3600" b="1"/>
              <a:t>時重要的</a:t>
            </a:r>
            <a:r>
              <a:rPr lang="zh-TW" altLang="en-US" sz="3600" b="1" smtClean="0"/>
              <a:t>是</a:t>
            </a:r>
            <a:r>
              <a:rPr lang="zh-TW" altLang="en-US" sz="3600" b="1"/>
              <a:t>，就覺得很不好意思</a:t>
            </a:r>
            <a:r>
              <a:rPr lang="zh-TW" altLang="en-US" sz="3600" b="1" smtClean="0"/>
              <a:t>一</a:t>
            </a:r>
            <a:r>
              <a:rPr lang="zh-TW" altLang="en-US" sz="3600" b="1"/>
              <a:t>顆感謝的心，不是禮物的貴重。</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但是有一種人</a:t>
            </a:r>
            <a:r>
              <a:rPr lang="zh-TW" altLang="en-US" sz="3600" b="1" smtClean="0"/>
              <a:t>，大部分是有錢的經師，</a:t>
            </a:r>
            <a:r>
              <a:rPr lang="zh-TW" altLang="en-US" sz="3600" b="1"/>
              <a:t>他們有錢又有地位，還很喜歡跟別人炫耀他們獻的禮物是多麼</a:t>
            </a:r>
            <a:r>
              <a:rPr lang="zh-TW" altLang="en-US" sz="3600" b="1" smtClean="0"/>
              <a:t>高貴。</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耶穌就會說他們這樣做未必會得到天主的歡心，經師們就很討厭耶穌，想找耶穌的麻煩。</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有一天，經師故意找了一個人要陷害</a:t>
            </a:r>
            <a:r>
              <a:rPr lang="zh-TW" altLang="en-US" sz="3600" b="1" smtClean="0"/>
              <a:t>耶穌，</a:t>
            </a:r>
            <a:r>
              <a:rPr lang="zh-TW" altLang="en-US" sz="3600" b="1"/>
              <a:t>先假裝稱讚耶穌為人正直，讚美耶穌教導大家天主的道理，接著就問耶穌說：「我們可以繳稅給羅馬帝國嗎？」</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耶穌看到四周的群眾，一方面開心的和他們揮手，另一方面也內心感傷，因為耶穌自己心裡明白祂並不是要來做他們的君王，恐怕會讓大家感到</a:t>
            </a:r>
            <a:r>
              <a:rPr lang="zh-TW" altLang="en-US" sz="3600" b="1" smtClean="0">
                <a:latin typeface="新細明體"/>
                <a:ea typeface="新細明體"/>
              </a:rPr>
              <a:t>失望。</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這個人其實是</a:t>
            </a:r>
            <a:r>
              <a:rPr lang="zh-TW" altLang="en-US" sz="3600" b="1">
                <a:latin typeface="新細明體"/>
                <a:ea typeface="新細明體"/>
              </a:rPr>
              <a:t>不懷好心的，他是故意要陷害耶穌</a:t>
            </a:r>
            <a:r>
              <a:rPr lang="zh-TW" altLang="en-US" sz="3600" b="1" smtClean="0">
                <a:latin typeface="新細明體"/>
                <a:ea typeface="新細明體"/>
              </a:rPr>
              <a:t>，因為</a:t>
            </a:r>
            <a:r>
              <a:rPr lang="zh-TW" altLang="en-US" sz="3600" b="1">
                <a:latin typeface="新細明體"/>
                <a:ea typeface="新細明體"/>
              </a:rPr>
              <a:t>這是一個陷阱題。</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耶穌如果回答：我們應該要繳稅給</a:t>
            </a:r>
            <a:r>
              <a:rPr lang="zh-TW" altLang="en-US" sz="3600" b="1" smtClean="0">
                <a:latin typeface="新細明體"/>
                <a:ea typeface="新細明體"/>
              </a:rPr>
              <a:t>羅馬帝國。</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這</a:t>
            </a:r>
            <a:r>
              <a:rPr lang="zh-TW" altLang="en-US" sz="3600" b="1">
                <a:latin typeface="新細明體"/>
                <a:ea typeface="新細明體"/>
              </a:rPr>
              <a:t>等於是說天主不是國王，羅馬帝國的國王才是國王，羅馬帝國就是老大，這樣會讓許多不喜歡羅馬帝國的人討厭耶穌。</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但是，如果耶穌回答：我們不可以繳稅給</a:t>
            </a:r>
            <a:r>
              <a:rPr lang="zh-TW" altLang="en-US" sz="3600" b="1" smtClean="0">
                <a:latin typeface="新細明體"/>
                <a:ea typeface="新細明體"/>
              </a:rPr>
              <a:t>羅馬帝國。</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經</a:t>
            </a:r>
            <a:r>
              <a:rPr lang="zh-TW" altLang="en-US" sz="3600" b="1">
                <a:latin typeface="新細明體"/>
                <a:ea typeface="新細明體"/>
              </a:rPr>
              <a:t>師就會抓耶穌的把柄，到羅馬官府那控告耶穌想要叛國，耶穌一定會被羅馬士兵抓走、懲罰，甚至可能會被殺掉。</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耶穌沒有馬上回答他的問題，反而請他先拿出一個錢幣，再問他說：「請你看看那錢幣上印了誰的頭像？」</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那人回答耶穌說：「這錢幣上印的是凱撒的頭像。</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耶穌</a:t>
            </a:r>
            <a:r>
              <a:rPr lang="zh-TW" altLang="en-US" sz="3600" b="1">
                <a:latin typeface="新細明體"/>
                <a:ea typeface="新細明體"/>
              </a:rPr>
              <a:t>又接著說：「既然是印著凱撒的頭像，那凱撒的就應歸給凱撒吧，天主的則還是應該歸給天主。」</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耶穌這麼說的意思是，既然這些錢幣是印了羅馬帝國皇帝的頭像，你們繳稅當然是用這個錢幣繳，那這個錢就歸給羅馬帝國吧，但也別忘了，該奉獻給天主的還是要歸給天主。</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耶穌的回答真是有智慧呀，耶穌不但沒有掉入經師故意設的陷阱，還給經師和眾人上了重要的一課。</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耶穌雖然沒有回答經師的問題，卻很清楚的告訴我們，奉獻禮物給天主不是以外在的東西來</a:t>
            </a:r>
            <a:r>
              <a:rPr lang="zh-TW" altLang="en-US" sz="3600" b="1" smtClean="0">
                <a:latin typeface="新細明體"/>
                <a:ea typeface="新細明體"/>
              </a:rPr>
              <a:t>衡量，</a:t>
            </a:r>
            <a:r>
              <a:rPr lang="zh-TW" altLang="en-US" sz="3600" b="1">
                <a:latin typeface="新細明體"/>
                <a:ea typeface="新細明體"/>
              </a:rPr>
              <a:t>天主看重的是我們內心那份真誠的感謝。</a:t>
            </a:r>
            <a:endParaRPr lang="en-US" altLang="zh-TW" sz="3600" b="1" smtClean="0">
              <a:latin typeface="新細明體"/>
              <a:ea typeface="新細明體"/>
            </a:endParaRPr>
          </a:p>
        </p:txBody>
      </p:sp>
    </p:spTree>
    <p:extLst>
      <p:ext uri="{BB962C8B-B14F-4D97-AF65-F5344CB8AC3E}">
        <p14:creationId xmlns:p14="http://schemas.microsoft.com/office/powerpoint/2010/main" val="3907509292"/>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我們真正的國王是天主，祂不像羅馬帝國一樣需要金錢，天主希望我們送給祂的禮物是更重要，甚至是用錢也買不到的禮物。</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天主希望</a:t>
            </a:r>
            <a:r>
              <a:rPr lang="zh-TW" altLang="en-US" sz="3600" b="1" smtClean="0">
                <a:latin typeface="新細明體"/>
                <a:ea typeface="新細明體"/>
              </a:rPr>
              <a:t>我們願意</a:t>
            </a:r>
            <a:r>
              <a:rPr lang="zh-TW" altLang="en-US" sz="3600" b="1">
                <a:latin typeface="新細明體"/>
                <a:ea typeface="新細明體"/>
              </a:rPr>
              <a:t>主動完成該做的功課，關心身旁有需要的人，每天向天父爸爸祈禱說話，這就是天主最喜歡的禮物。</a:t>
            </a:r>
            <a:endParaRPr lang="zh-TW" altLang="en-US" sz="3600" b="1">
              <a:latin typeface="新細明體"/>
              <a:ea typeface="新細明體"/>
            </a:endParaRPr>
          </a:p>
        </p:txBody>
      </p:sp>
    </p:spTree>
    <p:extLst>
      <p:ext uri="{BB962C8B-B14F-4D97-AF65-F5344CB8AC3E}">
        <p14:creationId xmlns:p14="http://schemas.microsoft.com/office/powerpoint/2010/main" val="1949456687"/>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同時耶穌也已察覺，司祭長和經師看到如此現象，必然更加深對自己的誤解，認定自己是要來當王，勢必又會做出對自己很不利的舉動。</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你們剛剛在準備</a:t>
            </a:r>
            <a:r>
              <a:rPr lang="zh-TW" altLang="en-US" sz="3600" b="1" smtClean="0">
                <a:latin typeface="新細明體"/>
                <a:ea typeface="新細明體"/>
              </a:rPr>
              <a:t>禮物時</a:t>
            </a:r>
            <a:r>
              <a:rPr lang="zh-TW" altLang="en-US" sz="3600" b="1">
                <a:latin typeface="新細明體"/>
                <a:ea typeface="新細明體"/>
              </a:rPr>
              <a:t>，不管你們送的禮物是什麼，但只要是你們用心準備</a:t>
            </a:r>
            <a:r>
              <a:rPr lang="zh-TW" altLang="en-US" sz="3600" b="1" smtClean="0">
                <a:latin typeface="新細明體"/>
                <a:ea typeface="新細明體"/>
              </a:rPr>
              <a:t>，收到禮物的人一定</a:t>
            </a:r>
            <a:r>
              <a:rPr lang="zh-TW" altLang="en-US" sz="3600" b="1">
                <a:latin typeface="新細明體"/>
                <a:ea typeface="新細明體"/>
              </a:rPr>
              <a:t>都會很喜歡的，因為這份禮物就是你對他們的愛，是金錢買不到的禮物！</a:t>
            </a:r>
            <a:endParaRPr lang="zh-TW" altLang="en-US" sz="3600" b="1">
              <a:latin typeface="新細明體"/>
              <a:ea typeface="新細明體"/>
            </a:endParaRPr>
          </a:p>
        </p:txBody>
      </p:sp>
    </p:spTree>
    <p:extLst>
      <p:ext uri="{BB962C8B-B14F-4D97-AF65-F5344CB8AC3E}">
        <p14:creationId xmlns:p14="http://schemas.microsoft.com/office/powerpoint/2010/main" val="2480412395"/>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耶穌那時候，為什麼大家都會到聖殿去奉獻禮物給天主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告訴大家要奉獻禮物給天主時，最重要的是什麼？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2088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a:latin typeface="新細明體"/>
                <a:ea typeface="新細明體"/>
              </a:rPr>
              <a:t>為什麼</a:t>
            </a:r>
            <a:r>
              <a:rPr lang="zh-TW" altLang="en-US" sz="3600" b="1" smtClean="0">
                <a:latin typeface="新細明體"/>
                <a:ea typeface="新細明體"/>
              </a:rPr>
              <a:t>經師不</a:t>
            </a:r>
            <a:r>
              <a:rPr lang="zh-TW" altLang="en-US" sz="3600" b="1">
                <a:latin typeface="新細明體"/>
                <a:ea typeface="新細明體"/>
              </a:rPr>
              <a:t>喜歡耶穌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4.</a:t>
            </a:r>
            <a:r>
              <a:rPr lang="zh-TW" altLang="en-US" sz="3600" b="1">
                <a:latin typeface="新細明體"/>
                <a:ea typeface="新細明體"/>
              </a:rPr>
              <a:t>為什麼</a:t>
            </a:r>
            <a:r>
              <a:rPr lang="zh-TW" altLang="en-US" sz="3600" b="1" smtClean="0">
                <a:latin typeface="新細明體"/>
                <a:ea typeface="新細明體"/>
              </a:rPr>
              <a:t>經師喜歡</a:t>
            </a:r>
            <a:r>
              <a:rPr lang="zh-TW" altLang="en-US" sz="3600" b="1">
                <a:latin typeface="新細明體"/>
                <a:ea typeface="新細明體"/>
              </a:rPr>
              <a:t>炫耀自己奉獻的禮物？</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貴重</a:t>
            </a:r>
            <a:r>
              <a:rPr lang="zh-TW" altLang="en-US" sz="3600" b="1">
                <a:latin typeface="新細明體"/>
                <a:ea typeface="新細明體"/>
              </a:rPr>
              <a:t>的禮物就一定是很好的禮物嗎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當</a:t>
            </a:r>
            <a:r>
              <a:rPr lang="zh-TW" altLang="en-US" sz="3600" b="1">
                <a:latin typeface="新細明體"/>
                <a:ea typeface="新細明體"/>
              </a:rPr>
              <a:t>你很想跟一個人表示感謝時，你會用什麼方式表達？</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當</a:t>
            </a:r>
            <a:r>
              <a:rPr lang="zh-TW" altLang="en-US" sz="3600" b="1">
                <a:latin typeface="新細明體"/>
                <a:ea typeface="新細明體"/>
              </a:rPr>
              <a:t>你很想跟一個人表示感謝又買不起禮物時，你會怎麼做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經師要故意設陷阱陷害耶穌？</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耶穌請陷害祂的人拿一個錢幣出來看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為什麼要說「天主的歸給天主」？</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為什麼耶穌說</a:t>
            </a:r>
            <a:r>
              <a:rPr lang="zh-TW" altLang="en-US" sz="3600" b="1">
                <a:latin typeface="新細明體"/>
                <a:ea typeface="新細明體"/>
              </a:rPr>
              <a:t>「天主希望我們送的是用錢也買不到的禮物」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聽</a:t>
            </a:r>
            <a:r>
              <a:rPr lang="zh-TW" altLang="en-US" sz="3600" b="1">
                <a:latin typeface="新細明體"/>
                <a:ea typeface="新細明體"/>
              </a:rPr>
              <a:t>完耶穌說的話，你會想送什麼禮物給天主呢？</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凱撒的，就歸還給凱撒；天主的，就應歸還給天主。</a:t>
            </a:r>
            <a:r>
              <a:rPr lang="en-US" altLang="zh-TW" sz="3600" b="1"/>
              <a:t>』</a:t>
            </a:r>
            <a:r>
              <a:rPr lang="zh-TW" altLang="en-US" sz="3600" b="1" smtClean="0"/>
              <a:t>」</a:t>
            </a:r>
            <a:endParaRPr lang="en-US" altLang="zh-TW" sz="3600" b="1" smtClean="0"/>
          </a:p>
          <a:p>
            <a:r>
              <a:rPr lang="zh-TW" altLang="en-US" sz="3600" b="1" smtClean="0"/>
              <a:t>（</a:t>
            </a:r>
            <a:r>
              <a:rPr lang="zh-TW" altLang="en-US" sz="3600" b="1"/>
              <a:t>路</a:t>
            </a:r>
            <a:r>
              <a:rPr lang="en-US" altLang="zh-TW" sz="3600" b="1"/>
              <a:t>20,25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海</a:t>
            </a:r>
            <a:r>
              <a:rPr lang="zh-TW" altLang="en-US" sz="6000" b="1">
                <a:latin typeface="新細明體"/>
                <a:ea typeface="新細明體"/>
              </a:rPr>
              <a:t>莉</a:t>
            </a:r>
            <a:r>
              <a:rPr lang="zh-TW" altLang="en-US" sz="6000" b="1" smtClean="0">
                <a:latin typeface="新細明體"/>
                <a:ea typeface="新細明體"/>
              </a:rPr>
              <a:t>老師的故事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果然如耶穌所料，司祭長和經師一看到耶穌如此浩浩蕩蕩的</a:t>
            </a:r>
            <a:r>
              <a:rPr lang="zh-TW" altLang="en-US" sz="3600" b="1" smtClean="0">
                <a:latin typeface="新細明體"/>
                <a:ea typeface="新細明體"/>
              </a:rPr>
              <a:t>進城，</a:t>
            </a:r>
            <a:r>
              <a:rPr lang="zh-TW" altLang="en-US" sz="3600" b="1">
                <a:latin typeface="新細明體"/>
                <a:ea typeface="新細明體"/>
              </a:rPr>
              <a:t>耶穌豈不就是等著正式登基為王了，一定要趕緊想辦法除掉耶穌</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3429000"/>
            <a:ext cx="734481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，海莉的故事告訴我們，愛的力量是很奇妙</a:t>
            </a:r>
            <a:r>
              <a:rPr lang="zh-TW" altLang="en-US" sz="3600" b="1" smtClean="0"/>
              <a:t>的。</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她只有一個人的力量，本來是很小的力量，卻可以感動很多人，也就是說一個愛的行動，只要持續的做就會變成很有力量。</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在生活中，我們可以以什麼樣的行動，來向天父爸爸表達我們對祂的愛？</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a:t>
            </a:r>
            <a:r>
              <a:rPr lang="en-US" altLang="zh-TW" sz="3600" b="1">
                <a:latin typeface="+mj-ea"/>
              </a:rPr>
              <a:t>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耶穌今天告訴我們，奉獻給天主的禮物不是以金錢來衡量，也提醒我們千萬不要像經師一樣喜歡跟人炫耀自己的奉獻。</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而是要常常在生活中去關心自己身旁的人，就像海莉一樣，她努力的用自己小小的力量去關心那些大家忽略的街友，也感動了很多的人，和她一起來做天主所喜歡的事。</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親愛的主耶穌，謝謝祢今天教我們看到了奉獻的意義，明白了最寶貴的禮物是金錢買不到的禮物，就是我們內心那份最真誠的</a:t>
            </a:r>
            <a:r>
              <a:rPr lang="zh-TW" altLang="en-US" sz="3600" b="1" smtClean="0"/>
              <a:t>愛。</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求祢幫助我們可以在生活中，多去關心身邊的人，做天主喜歡的事，成為天主的好兒女。這樣的祈禱是因祢的名，阿們。</a:t>
            </a:r>
            <a:endParaRPr lang="en-US" altLang="zh-TW" sz="3600" b="1"/>
          </a:p>
        </p:txBody>
      </p:sp>
    </p:spTree>
    <p:extLst>
      <p:ext uri="{BB962C8B-B14F-4D97-AF65-F5344CB8AC3E}">
        <p14:creationId xmlns:p14="http://schemas.microsoft.com/office/powerpoint/2010/main" val="1691320154"/>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492896"/>
            <a:ext cx="820891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6000" b="1">
                <a:latin typeface="Microsoft JhengHei Light" panose="020b0304030504040204" pitchFamily="34" charset="-120"/>
                <a:ea typeface="Microsoft JhengHei Light" panose="020b0304030504040204" pitchFamily="34" charset="-120"/>
              </a:rPr>
              <a:t>耶穌讚賞窮</a:t>
            </a:r>
            <a:r>
              <a:rPr lang="zh-TW" altLang="zh-TW" sz="6000" b="1" smtClean="0">
                <a:latin typeface="Microsoft JhengHei Light" panose="020b0304030504040204" pitchFamily="34" charset="-120"/>
                <a:ea typeface="Microsoft JhengHei Light" panose="020b0304030504040204" pitchFamily="34" charset="-120"/>
              </a:rPr>
              <a:t>寡婦</a:t>
            </a:r>
            <a:endParaRPr lang="en-US" altLang="zh-TW" sz="6000" b="1" smtClean="0">
              <a:latin typeface="Microsoft JhengHei Light" panose="020b0304030504040204" pitchFamily="34" charset="-120"/>
              <a:ea typeface="Microsoft JhengHei Light" panose="020b0304030504040204" pitchFamily="34" charset="-120"/>
            </a:endParaRPr>
          </a:p>
          <a:p>
            <a:r>
              <a:rPr lang="zh-TW" altLang="zh-TW" sz="6000" b="1" smtClean="0">
                <a:latin typeface="Microsoft JhengHei Light" panose="020b0304030504040204" pitchFamily="34" charset="-120"/>
                <a:ea typeface="Microsoft JhengHei Light" panose="020b0304030504040204" pitchFamily="34" charset="-120"/>
              </a:rPr>
              <a:t>將</a:t>
            </a:r>
            <a:r>
              <a:rPr lang="zh-TW" altLang="zh-TW" sz="6000" b="1">
                <a:latin typeface="Microsoft JhengHei Light" panose="020b0304030504040204" pitchFamily="34" charset="-120"/>
                <a:ea typeface="Microsoft JhengHei Light" panose="020b0304030504040204" pitchFamily="34" charset="-120"/>
              </a:rPr>
              <a:t>一切所有都獻給天主</a:t>
            </a:r>
            <a:endParaRPr lang="en-US" sz="60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611560"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-5</a:t>
            </a:r>
          </a:p>
        </p:txBody>
      </p:sp>
    </p:spTree>
    <p:extLst>
      <p:ext uri="{BB962C8B-B14F-4D97-AF65-F5344CB8AC3E}">
        <p14:creationId xmlns:p14="http://schemas.microsoft.com/office/powerpoint/2010/main" val="3593360294"/>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可是，看到全城的人都這麼歡迎耶穌，而現在又正在過節，萬一有個意外，只怕不能除掉耶穌，還有可能會被群眾唾罵。</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親愛的主耶穌，謝謝祢這麼愛我們，天天陪伴著我們，今天我們又來到這裡上主日學，求祢幫助我們好好上課，認真學習，更加愛祢。以上所求是奉祢的名，阿們。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21,1</a:t>
            </a:r>
            <a:r>
              <a:rPr lang="zh-TW" altLang="zh-TW" sz="3600" b="1"/>
              <a:t>～</a:t>
            </a:r>
            <a:r>
              <a:rPr lang="en-US" altLang="zh-TW" sz="3600" b="1"/>
              <a:t>4</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你們看過</a:t>
            </a:r>
            <a:r>
              <a:rPr lang="zh-TW" altLang="en-US" sz="3600" b="1"/>
              <a:t>一些弱勢者在賣玉蘭花或口香糖的嗎？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知道他們為什麼要這麼辛苦的在街上叫賣嗎？你會想幫他們嗎？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有幫他們買過東西嗎？或是你有捐過錢幫助過別人嗎？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313638" y="3105834"/>
            <a:ext cx="65167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你們有做過志工服務的經驗嗎？</a:t>
            </a:r>
            <a:endParaRPr lang="en-US" altLang="zh-TW" sz="3600" b="1"/>
          </a:p>
        </p:txBody>
      </p:sp>
    </p:spTree>
    <p:extLst>
      <p:ext uri="{BB962C8B-B14F-4D97-AF65-F5344CB8AC3E}">
        <p14:creationId xmlns:p14="http://schemas.microsoft.com/office/powerpoint/2010/main" val="980360795"/>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小活動──我是快樂的志工！</a:t>
            </a:r>
            <a:endParaRPr lang="en-US" sz="4800" b="1"/>
          </a:p>
        </p:txBody>
      </p:sp>
    </p:spTree>
    <p:extLst>
      <p:ext uri="{BB962C8B-B14F-4D97-AF65-F5344CB8AC3E}">
        <p14:creationId xmlns:p14="http://schemas.microsoft.com/office/powerpoint/2010/main" val="4236810336"/>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現在，我們都是快樂的志工了，真好！我們做志工通常是</a:t>
            </a:r>
            <a:r>
              <a:rPr lang="zh-TW" altLang="en-US" sz="3600" b="1" smtClean="0"/>
              <a:t>量力而為。</a:t>
            </a:r>
            <a:endParaRPr lang="en-US" altLang="zh-TW" sz="3600" b="1" smtClean="0"/>
          </a:p>
          <a:p>
            <a:endParaRPr lang="en-US" altLang="zh-TW" sz="3600" b="1"/>
          </a:p>
          <a:p>
            <a:r>
              <a:rPr lang="zh-TW" altLang="en-US" sz="3600" b="1" smtClean="0"/>
              <a:t>可是</a:t>
            </a:r>
            <a:r>
              <a:rPr lang="zh-TW" altLang="en-US" sz="3600" b="1"/>
              <a:t>在聖經裡有位婦女卻不一樣，她奉獻了自己的所有，耶穌還特別稱讚她，今天我們來聽聽她的故事。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598003"/>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3429000"/>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有一次，耶穌也來到聖殿祈禱，祂特別在一旁觀看大家的奉獻</a:t>
            </a:r>
            <a:r>
              <a:rPr lang="zh-TW" altLang="en-US" sz="3600" b="1" smtClean="0"/>
              <a:t>。</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耶穌看到許多富有的人在奉獻時，總是喜歡刻意的彰顯自己奉獻的銀錢比別人多，希望別人看到他們慷慨的奉獻，好標榜自己的高尚。</a:t>
            </a:r>
          </a:p>
        </p:txBody>
      </p:sp>
    </p:spTree>
    <p:extLst>
      <p:ext uri="{BB962C8B-B14F-4D97-AF65-F5344CB8AC3E}">
        <p14:creationId xmlns:p14="http://schemas.microsoft.com/office/powerpoint/2010/main" val="115976517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正當司祭長和經</a:t>
            </a:r>
            <a:r>
              <a:rPr lang="zh-TW" altLang="en-US" sz="3600" b="1" smtClean="0">
                <a:latin typeface="新細明體"/>
                <a:ea typeface="新細明體"/>
              </a:rPr>
              <a:t>師為除掉耶穌一籌莫展</a:t>
            </a:r>
            <a:r>
              <a:rPr lang="zh-TW" altLang="en-US" sz="3600" b="1">
                <a:latin typeface="新細明體"/>
                <a:ea typeface="新細明體"/>
              </a:rPr>
              <a:t>時，突然有個人來找他們，這人正是耶穌</a:t>
            </a:r>
            <a:r>
              <a:rPr lang="en-US" altLang="zh-TW" sz="3600" b="1">
                <a:latin typeface="新細明體"/>
                <a:ea typeface="新細明體"/>
              </a:rPr>
              <a:t>12</a:t>
            </a:r>
            <a:r>
              <a:rPr lang="zh-TW" altLang="en-US" sz="3600" b="1">
                <a:latin typeface="新細明體"/>
                <a:ea typeface="新細明體"/>
              </a:rPr>
              <a:t>宗徒之一的猶達</a:t>
            </a:r>
            <a:r>
              <a:rPr lang="zh-TW" altLang="en-US" sz="3600" b="1" smtClean="0">
                <a:latin typeface="新細明體"/>
                <a:ea typeface="新細明體"/>
              </a:rPr>
              <a:t>斯。</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耶穌雖然不贊同他們這麼做，但也沒有阻止他們，只是感到很遺憾，似乎大家並沒有真正明瞭奉獻的意義</a:t>
            </a:r>
            <a:r>
              <a:rPr lang="zh-TW" altLang="en-US" sz="3600" b="1" smtClean="0"/>
              <a:t>。</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奉獻禮物給天主，是在表達個人內心的感謝，不應該、也不能以金錢的多寡來衡量，更不需要刻意做給別人看。</a:t>
            </a:r>
          </a:p>
        </p:txBody>
      </p:sp>
    </p:spTree>
    <p:extLst>
      <p:ext uri="{BB962C8B-B14F-4D97-AF65-F5344CB8AC3E}">
        <p14:creationId xmlns:p14="http://schemas.microsoft.com/office/powerpoint/2010/main" val="596889006"/>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這</a:t>
            </a:r>
            <a:r>
              <a:rPr lang="zh-TW" altLang="en-US" sz="3600" b="1"/>
              <a:t>時，來了一位婦人，從穿著上便可看出，婦人的家境應該不是很好。</a:t>
            </a:r>
          </a:p>
        </p:txBody>
      </p:sp>
    </p:spTree>
    <p:extLst>
      <p:ext uri="{BB962C8B-B14F-4D97-AF65-F5344CB8AC3E}">
        <p14:creationId xmlns:p14="http://schemas.microsoft.com/office/powerpoint/2010/main" val="3944364328"/>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她走近奉獻箱時，沒有直接上前奉獻，反是在一旁徘徊著，似乎有點顧慮</a:t>
            </a:r>
            <a:r>
              <a:rPr lang="zh-TW" altLang="en-US" sz="3600" b="1" smtClean="0">
                <a:latin typeface="新細明體"/>
                <a:ea typeface="新細明體"/>
              </a:rPr>
              <a:t>。</a:t>
            </a:r>
            <a:endParaRPr lang="en-US" altLang="zh-TW" sz="3600" b="1">
              <a:latin typeface="新細明體"/>
              <a:ea typeface="新細明體"/>
            </a:endParaRPr>
          </a:p>
          <a:p>
            <a:r>
              <a:rPr lang="zh-TW" altLang="en-US" sz="3600" b="1" smtClean="0">
                <a:latin typeface="新細明體"/>
                <a:ea typeface="新細明體"/>
              </a:rPr>
              <a:t>婦人</a:t>
            </a:r>
            <a:r>
              <a:rPr lang="zh-TW" altLang="en-US" sz="3600" b="1">
                <a:latin typeface="新細明體"/>
                <a:ea typeface="新細明體"/>
              </a:rPr>
              <a:t>在一旁等了一會，發現沒人時，趕緊抓住空檔上前，完成奉獻後，連頭也不回的便馬上離開</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這一切</a:t>
            </a:r>
            <a:r>
              <a:rPr lang="zh-TW" altLang="en-US" sz="3600" b="1">
                <a:latin typeface="新細明體"/>
                <a:ea typeface="新細明體"/>
              </a:rPr>
              <a:t>耶穌都看在眼裡！</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婦人離去後，耶穌特別跟宗徒們說：「你們有看到那剛離開的婦人嗎？她投入的銀錢雖只有兩文錢，卻比任何人奉獻的都還要多！」</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宗徒們彼此對望，心裡想聖殿中祈禱的人來來去去這麼多，誰會特別注意到有哪個婦人呢！</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耶穌繼續</a:t>
            </a:r>
            <a:r>
              <a:rPr lang="zh-TW" altLang="en-US" sz="3600" b="1">
                <a:latin typeface="新細明體"/>
                <a:ea typeface="新細明體"/>
              </a:rPr>
              <a:t>對他們說：</a:t>
            </a:r>
            <a:r>
              <a:rPr lang="zh-TW" altLang="en-US" sz="3600" b="1" smtClean="0">
                <a:latin typeface="新細明體"/>
                <a:ea typeface="新細明體"/>
              </a:rPr>
              <a:t>「大家</a:t>
            </a:r>
            <a:r>
              <a:rPr lang="zh-TW" altLang="en-US" sz="3600" b="1">
                <a:latin typeface="新細明體"/>
                <a:ea typeface="新細明體"/>
              </a:rPr>
              <a:t>前來聖殿奉獻，都</a:t>
            </a:r>
            <a:r>
              <a:rPr lang="zh-TW" altLang="en-US" sz="3600" b="1" smtClean="0">
                <a:latin typeface="新細明體"/>
                <a:ea typeface="新細明體"/>
              </a:rPr>
              <a:t>是奉獻自己</a:t>
            </a:r>
            <a:r>
              <a:rPr lang="zh-TW" altLang="en-US" sz="3600" b="1">
                <a:latin typeface="新細明體"/>
                <a:ea typeface="新細明體"/>
              </a:rPr>
              <a:t>剩餘</a:t>
            </a:r>
            <a:r>
              <a:rPr lang="zh-TW" altLang="en-US" sz="3600" b="1" smtClean="0">
                <a:latin typeface="新細明體"/>
                <a:ea typeface="新細明體"/>
              </a:rPr>
              <a:t>的，</a:t>
            </a:r>
            <a:r>
              <a:rPr lang="zh-TW" altLang="en-US" sz="3600" b="1">
                <a:latin typeface="新細明體"/>
                <a:ea typeface="新細明體"/>
              </a:rPr>
              <a:t>那婦人卻</a:t>
            </a:r>
            <a:r>
              <a:rPr lang="zh-TW" altLang="en-US" sz="3600" b="1" smtClean="0">
                <a:latin typeface="新細明體"/>
                <a:ea typeface="新細明體"/>
              </a:rPr>
              <a:t>不一樣！」</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耶穌繼續說：「從她的穿著可看出她的生活一定比別人不好，也許還需要別人幫忙，但她卻將自己僅有的一點點生活費，完全奉獻給天主。</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耶穌以一件非常不起眼的事，告訴宗徒們千萬不要從人的外表去判斷一個人的作為，誤以為婦人的奉獻怎麼那麼小氣，只捐了兩文錢。</a:t>
            </a:r>
          </a:p>
        </p:txBody>
      </p:sp>
    </p:spTree>
    <p:extLst>
      <p:ext uri="{BB962C8B-B14F-4D97-AF65-F5344CB8AC3E}">
        <p14:creationId xmlns:p14="http://schemas.microsoft.com/office/powerpoint/2010/main" val="3130957352"/>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雖然兩</a:t>
            </a:r>
            <a:r>
              <a:rPr lang="zh-TW" altLang="en-US" sz="3600" b="1">
                <a:latin typeface="新細明體"/>
                <a:ea typeface="新細明體"/>
              </a:rPr>
              <a:t>文</a:t>
            </a:r>
            <a:r>
              <a:rPr lang="zh-TW" altLang="en-US" sz="3600" b="1" smtClean="0">
                <a:latin typeface="新細明體"/>
                <a:ea typeface="新細明體"/>
              </a:rPr>
              <a:t>錢對</a:t>
            </a:r>
            <a:r>
              <a:rPr lang="zh-TW" altLang="en-US" sz="3600" b="1">
                <a:latin typeface="新細明體"/>
                <a:ea typeface="新細明體"/>
              </a:rPr>
              <a:t>一般人來說實在不算什麼，卻</a:t>
            </a:r>
            <a:r>
              <a:rPr lang="zh-TW" altLang="en-US" sz="3600" b="1" smtClean="0">
                <a:latin typeface="新細明體"/>
                <a:ea typeface="新細明體"/>
              </a:rPr>
              <a:t>是寡婦僅有</a:t>
            </a:r>
            <a:r>
              <a:rPr lang="zh-TW" altLang="en-US" sz="3600" b="1">
                <a:latin typeface="新細明體"/>
                <a:ea typeface="新細明體"/>
              </a:rPr>
              <a:t>的生活費，更不像別人所奉獻的，都是自己生活所剩餘的。</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他告訴司祭長他對耶穌非常失望，原以為耶穌是要來帶領群眾推翻羅馬帝國，哪曉得耶穌一天到晚只顧著宣講天國福音，完全不是他所期望的。</a:t>
            </a:r>
            <a:endParaRPr lang="zh-TW" altLang="en-US"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耶穌特別以窮寡婦區區兩文錢的奉獻，讓宗徒們明瞭奉獻不在於金錢的多寡，天主看重的是個人的</a:t>
            </a:r>
            <a:r>
              <a:rPr lang="zh-TW" altLang="en-US" sz="3600" b="1" smtClean="0">
                <a:latin typeface="新細明體"/>
                <a:ea typeface="新細明體"/>
              </a:rPr>
              <a:t>心意。</a:t>
            </a:r>
            <a:endParaRPr lang="en-US" altLang="zh-TW" sz="3600" b="1" smtClean="0">
              <a:latin typeface="新細明體"/>
              <a:ea typeface="新細明體"/>
            </a:endParaRPr>
          </a:p>
        </p:txBody>
      </p:sp>
    </p:spTree>
    <p:extLst>
      <p:ext uri="{BB962C8B-B14F-4D97-AF65-F5344CB8AC3E}">
        <p14:creationId xmlns:p14="http://schemas.microsoft.com/office/powerpoint/2010/main" val="3907509292"/>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窮寡婦並不在意自己的生活有欠缺，她想到的只是她對天主的感謝，即使她已一無所有，唯獨</a:t>
            </a:r>
            <a:r>
              <a:rPr lang="zh-TW" altLang="en-US" sz="3600" b="1" smtClean="0">
                <a:latin typeface="新細明體"/>
                <a:ea typeface="新細明體"/>
              </a:rPr>
              <a:t>剩下的</a:t>
            </a:r>
            <a:r>
              <a:rPr lang="zh-TW" altLang="en-US" sz="3600" b="1">
                <a:latin typeface="新細明體"/>
                <a:ea typeface="新細明體"/>
              </a:rPr>
              <a:t>兩文錢，她也毫不顧惜的全都奉獻給天主。</a:t>
            </a:r>
          </a:p>
        </p:txBody>
      </p:sp>
    </p:spTree>
    <p:extLst>
      <p:ext uri="{BB962C8B-B14F-4D97-AF65-F5344CB8AC3E}">
        <p14:creationId xmlns:p14="http://schemas.microsoft.com/office/powerpoint/2010/main" val="458017078"/>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窮寡婦對天主的全心信賴耶穌都看到了，才特別以她為例，藉此讓宗徒們明瞭奉獻真正的態度，是在於個人的誠心，與對天主的那份感激之心。</a:t>
            </a:r>
          </a:p>
        </p:txBody>
      </p:sp>
    </p:spTree>
    <p:extLst>
      <p:ext uri="{BB962C8B-B14F-4D97-AF65-F5344CB8AC3E}">
        <p14:creationId xmlns:p14="http://schemas.microsoft.com/office/powerpoint/2010/main" val="1949456687"/>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到聖殿祈禱時，為什麼要在一旁觀看大家奉獻的態度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到</a:t>
            </a:r>
            <a:r>
              <a:rPr lang="zh-TW" altLang="en-US" sz="3600" b="1" smtClean="0">
                <a:latin typeface="新細明體"/>
                <a:ea typeface="新細明體"/>
              </a:rPr>
              <a:t>聖殿觀看時</a:t>
            </a:r>
            <a:r>
              <a:rPr lang="zh-TW" altLang="en-US" sz="3600" b="1">
                <a:latin typeface="新細明體"/>
                <a:ea typeface="新細明體"/>
              </a:rPr>
              <a:t>，祂看到了什麼？</a:t>
            </a:r>
          </a:p>
        </p:txBody>
      </p:sp>
    </p:spTree>
    <p:extLst>
      <p:ext uri="{BB962C8B-B14F-4D97-AF65-F5344CB8AC3E}">
        <p14:creationId xmlns:p14="http://schemas.microsoft.com/office/powerpoint/2010/main" val="2058834310"/>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富人奉獻時，總喜歡刻意彰顯自己奉獻的銀錢比別人多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耶穌看到富人奉獻的態度並不贊同，卻也沒有上前阻止？</a:t>
            </a:r>
          </a:p>
        </p:txBody>
      </p:sp>
    </p:spTree>
    <p:extLst>
      <p:ext uri="{BB962C8B-B14F-4D97-AF65-F5344CB8AC3E}">
        <p14:creationId xmlns:p14="http://schemas.microsoft.com/office/powerpoint/2010/main" val="3367094419"/>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窮寡婦到聖殿要奉獻時，會在一旁徘徊有所猶豫</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窮寡婦一奉獻完，便頭也不回的馬上離開？</a:t>
            </a:r>
          </a:p>
        </p:txBody>
      </p:sp>
    </p:spTree>
    <p:extLst>
      <p:ext uri="{BB962C8B-B14F-4D97-AF65-F5344CB8AC3E}">
        <p14:creationId xmlns:p14="http://schemas.microsoft.com/office/powerpoint/2010/main" val="2265820408"/>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耶穌會特別注意到窮寡婦的奉獻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宗徒們完全沒有注意到那窮寡婦的奉獻？</a:t>
            </a:r>
          </a:p>
        </p:txBody>
      </p:sp>
    </p:spTree>
    <p:extLst>
      <p:ext uri="{BB962C8B-B14F-4D97-AF65-F5344CB8AC3E}">
        <p14:creationId xmlns:p14="http://schemas.microsoft.com/office/powerpoint/2010/main" val="4140033755"/>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以窮寡婦的奉獻為例，是要告訴宗徒們什麼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窮寡婦願意將自己僅有的生活費全部奉獻給天主？</a:t>
            </a:r>
          </a:p>
        </p:txBody>
      </p:sp>
    </p:spTree>
    <p:extLst>
      <p:ext uri="{BB962C8B-B14F-4D97-AF65-F5344CB8AC3E}">
        <p14:creationId xmlns:p14="http://schemas.microsoft.com/office/powerpoint/2010/main" val="1787880651"/>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窮寡婦不擔心自己一無所有後要如何維生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奉獻</a:t>
            </a:r>
            <a:r>
              <a:rPr lang="zh-TW" altLang="en-US" sz="3600" b="1">
                <a:latin typeface="新細明體"/>
                <a:ea typeface="新細明體"/>
              </a:rPr>
              <a:t>真正的態度應該是什麼態度？</a:t>
            </a:r>
          </a:p>
        </p:txBody>
      </p:sp>
    </p:spTree>
    <p:extLst>
      <p:ext uri="{BB962C8B-B14F-4D97-AF65-F5344CB8AC3E}">
        <p14:creationId xmlns:p14="http://schemas.microsoft.com/office/powerpoint/2010/main" val="1678982790"/>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猶達斯就和司祭長商討好對策，準備找個晚上，趁夜裡大家不注意時出賣耶穌，將耶穌交給他們處理。</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寡婦是從她的不足中，將她所有的一切生活費都奉獻給天主了。</a:t>
            </a:r>
            <a:r>
              <a:rPr lang="en-US" altLang="zh-TW" sz="3600" b="1"/>
              <a:t>』</a:t>
            </a:r>
            <a:r>
              <a:rPr lang="zh-TW" altLang="en-US" sz="3600" b="1"/>
              <a:t>」（路</a:t>
            </a:r>
            <a:r>
              <a:rPr lang="en-US" altLang="zh-TW" sz="3600" b="1"/>
              <a:t>21,4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阿建叔叔的故事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3429000"/>
            <a:ext cx="734481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，阿建叔叔終於明白，金錢不是表達感謝的唯一方式。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他過去以為只要給爸媽買好的、貴的禮物，便是在感謝他們，事實上這些東西根本是無用的垃圾。</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弟弟在家的陪伴，爸媽生病時在旁細心的照料，這才是爸媽所需要的，也才是真正的奉獻。</a:t>
            </a:r>
            <a:endParaRPr lang="en-US" altLang="zh-TW" sz="3600" b="1"/>
          </a:p>
        </p:txBody>
      </p:sp>
    </p:spTree>
    <p:extLst>
      <p:ext uri="{BB962C8B-B14F-4D97-AF65-F5344CB8AC3E}">
        <p14:creationId xmlns:p14="http://schemas.microsoft.com/office/powerpoint/2010/main" val="800766640"/>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在生活中，我們可以做些什麼行動，來表示我們對家人的感謝？</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今天從窮寡婦奉獻的故事中，我們看到天主所看重的奉獻，不是禮物貴重或金錢的多寡，而是我們內心的感謝。</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我們看到阿建叔叔的弟弟，在爸媽最需要的時候，一直守候在他們身旁，陪伴他們、照顧他們，不像阿建只顧著自己的生意，完全不顧他們的需要。</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弟弟以自己的時間與生命，還有實際的行動，為爸媽做好了最寶貴的奉獻，也是天主最喜愛的奉獻。</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其實，耶穌早有預感</a:t>
            </a:r>
            <a:r>
              <a:rPr lang="zh-TW" altLang="en-US" sz="3600" b="1" smtClean="0">
                <a:latin typeface="新細明體"/>
                <a:ea typeface="新細明體"/>
              </a:rPr>
              <a:t>，在</a:t>
            </a:r>
            <a:r>
              <a:rPr lang="zh-TW" altLang="en-US" sz="3600" b="1">
                <a:latin typeface="新細明體"/>
                <a:ea typeface="新細明體"/>
              </a:rPr>
              <a:t>準備進城時，耶穌也已想到天父派遣祂來到人間時，早已預先告知這將會是一條痛苦的道路，擺在自己眼前的將是痛苦的十字架</a:t>
            </a:r>
            <a:r>
              <a:rPr lang="zh-TW" altLang="en-US" sz="3600" b="1" smtClean="0">
                <a:latin typeface="新細明體"/>
                <a:ea typeface="新細明體"/>
              </a:rPr>
              <a:t>苦刑。</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276872"/>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親愛的主耶穌，謝謝祢今天以窮寡婦奉獻的故事，讓我們明瞭奉獻真正的態度，求祢幫助我們在生活中，常能以實際的行動，好好對待我們身旁的人。以上所求是奉祢的名，阿們。</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531805"/>
            <a:ext cx="871296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b="1">
                <a:latin typeface="Microsoft JhengHei Light" panose="020b0304030504040204" pitchFamily="34" charset="-120"/>
                <a:ea typeface="Microsoft JhengHei Light" panose="020b0304030504040204" pitchFamily="34" charset="-120"/>
              </a:rPr>
              <a:t>耶穌說為最小的一位做</a:t>
            </a:r>
            <a:r>
              <a:rPr lang="zh-TW" altLang="en-US" sz="5400" b="1" smtClean="0">
                <a:latin typeface="Microsoft JhengHei Light" panose="020b0304030504040204" pitchFamily="34" charset="-120"/>
                <a:ea typeface="Microsoft JhengHei Light" panose="020b0304030504040204" pitchFamily="34" charset="-120"/>
              </a:rPr>
              <a:t>的</a:t>
            </a:r>
            <a:endParaRPr lang="en-US" altLang="zh-TW" sz="5400" b="1" smtClean="0">
              <a:latin typeface="Microsoft JhengHei Light" panose="020b0304030504040204" pitchFamily="34" charset="-120"/>
              <a:ea typeface="Microsoft JhengHei Light" panose="020b0304030504040204" pitchFamily="34" charset="-120"/>
            </a:endParaRPr>
          </a:p>
          <a:p>
            <a:r>
              <a:rPr lang="zh-TW" altLang="en-US" sz="5400" b="1" smtClean="0">
                <a:latin typeface="Microsoft JhengHei Light" panose="020b0304030504040204" pitchFamily="34" charset="-120"/>
                <a:ea typeface="Microsoft JhengHei Light" panose="020b0304030504040204" pitchFamily="34" charset="-120"/>
              </a:rPr>
              <a:t>就是</a:t>
            </a:r>
            <a:r>
              <a:rPr lang="zh-TW" altLang="en-US" sz="5400" b="1">
                <a:latin typeface="Microsoft JhengHei Light" panose="020b0304030504040204" pitchFamily="34" charset="-120"/>
                <a:ea typeface="Microsoft JhengHei Light" panose="020b0304030504040204" pitchFamily="34" charset="-120"/>
              </a:rPr>
              <a:t>為祂做的</a:t>
            </a:r>
            <a:endParaRPr lang="en-US" sz="54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-6</a:t>
            </a:r>
          </a:p>
        </p:txBody>
      </p:sp>
    </p:spTree>
    <p:extLst>
      <p:ext uri="{BB962C8B-B14F-4D97-AF65-F5344CB8AC3E}">
        <p14:creationId xmlns:p14="http://schemas.microsoft.com/office/powerpoint/2010/main" val="3593360294"/>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親愛的主耶穌，謝謝祢一直陪伴我們，在每天的生活中照顧我們，求祢藉著今天的課程，幫助我們更加認識祢、親近祢，越來越愛祢。以上所求是因祢的名，阿們。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25,31~46</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，你們喜歡穿新衣服嗎？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在過年過節的</a:t>
            </a:r>
            <a:r>
              <a:rPr lang="zh-TW" altLang="en-US" sz="3600" b="1" smtClean="0"/>
              <a:t>時候或生日</a:t>
            </a:r>
            <a:r>
              <a:rPr lang="zh-TW" altLang="en-US" sz="3600" b="1"/>
              <a:t>的</a:t>
            </a:r>
            <a:r>
              <a:rPr lang="zh-TW" altLang="en-US" sz="3600" b="1" smtClean="0"/>
              <a:t>時候，</a:t>
            </a:r>
            <a:r>
              <a:rPr lang="zh-TW" altLang="en-US" sz="3600" b="1"/>
              <a:t>爸媽會買新的衣服給你嗎</a:t>
            </a:r>
            <a:r>
              <a:rPr lang="zh-TW" altLang="en-US" sz="3600" b="1" smtClean="0"/>
              <a:t>？</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爺爺和奶奶是不是也會送你新衣服呢？喜歡常常穿新衣服嗎？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83568" y="2551837"/>
            <a:ext cx="799288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那你們已經穿過的舊衣服，或是穿過幾次就不是那麼喜歡的新舊衣，你們都怎麼處理呢？</a:t>
            </a:r>
            <a:endParaRPr lang="en-US" altLang="zh-TW" sz="3600" b="1"/>
          </a:p>
        </p:txBody>
      </p:sp>
    </p:spTree>
    <p:extLst>
      <p:ext uri="{BB962C8B-B14F-4D97-AF65-F5344CB8AC3E}">
        <p14:creationId xmlns:p14="http://schemas.microsoft.com/office/powerpoint/2010/main" val="980360795"/>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會丟掉還是送給別人？若是送給別人都是送給誰呢？</a:t>
            </a:r>
            <a:endParaRPr lang="en-US" altLang="zh-TW" sz="3600" b="1"/>
          </a:p>
        </p:txBody>
      </p:sp>
    </p:spTree>
    <p:extLst>
      <p:ext uri="{BB962C8B-B14F-4D97-AF65-F5344CB8AC3E}">
        <p14:creationId xmlns:p14="http://schemas.microsoft.com/office/powerpoint/2010/main" val="130328543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耶穌雖然心裡害怕，但為了完成天父的旨意，祂還是勇敢的面對。</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還是會捨不得</a:t>
            </a:r>
            <a:r>
              <a:rPr lang="zh-TW" altLang="en-US" sz="3600" b="1"/>
              <a:t>送人，</a:t>
            </a:r>
            <a:r>
              <a:rPr lang="zh-TW" altLang="en-US" sz="3600" b="1" smtClean="0"/>
              <a:t>就堆</a:t>
            </a:r>
            <a:r>
              <a:rPr lang="zh-TW" altLang="en-US" sz="3600" b="1"/>
              <a:t>在衣櫥裡、越堆越多呢？</a:t>
            </a:r>
            <a:endParaRPr lang="en-US" altLang="zh-TW" sz="3600" b="1"/>
          </a:p>
        </p:txBody>
      </p:sp>
    </p:spTree>
    <p:extLst>
      <p:ext uri="{BB962C8B-B14F-4D97-AF65-F5344CB8AC3E}">
        <p14:creationId xmlns:p14="http://schemas.microsoft.com/office/powerpoint/2010/main" val="585474671"/>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2213738" y="3105834"/>
            <a:ext cx="47165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我們就來看一段影片。</a:t>
            </a:r>
            <a:endParaRPr lang="en-US" altLang="zh-TW" sz="3600" b="1"/>
          </a:p>
        </p:txBody>
      </p:sp>
    </p:spTree>
    <p:extLst>
      <p:ext uri="{BB962C8B-B14F-4D97-AF65-F5344CB8AC3E}">
        <p14:creationId xmlns:p14="http://schemas.microsoft.com/office/powerpoint/2010/main" val="1874374809"/>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耶穌曾經跟祂的宗徒們說「你們對那最小的一位做的就是為我做的」，就是告訴我們，當我們在和別人分享時，其實就是在愛</a:t>
            </a:r>
            <a:r>
              <a:rPr lang="zh-TW" altLang="en-US" sz="3600" b="1" smtClean="0"/>
              <a:t>耶穌。</a:t>
            </a:r>
            <a:endParaRPr lang="en-US" altLang="zh-TW" sz="3600" b="1" smtClean="0"/>
          </a:p>
          <a:p>
            <a:endParaRPr lang="en-US" altLang="zh-TW" sz="3600" b="1"/>
          </a:p>
          <a:p>
            <a:r>
              <a:rPr lang="zh-TW" altLang="en-US" sz="3600" b="1" smtClean="0"/>
              <a:t>我們</a:t>
            </a:r>
            <a:r>
              <a:rPr lang="zh-TW" altLang="en-US" sz="3600" b="1"/>
              <a:t>現在就來聽聽耶穌是怎麼說的吧！</a:t>
            </a:r>
          </a:p>
        </p:txBody>
      </p:sp>
    </p:spTree>
    <p:extLst>
      <p:ext uri="{BB962C8B-B14F-4D97-AF65-F5344CB8AC3E}">
        <p14:creationId xmlns:p14="http://schemas.microsoft.com/office/powerpoint/2010/main" val="3425409078"/>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有一天，耶穌就跟宗徒們講了這個「綿羊與山羊的比喻」</a:t>
            </a:r>
            <a:r>
              <a:rPr lang="zh-TW" altLang="en-US" sz="3600" b="1" smtClean="0"/>
              <a:t>。</a:t>
            </a:r>
            <a:endParaRPr lang="en-US" altLang="zh-TW" sz="3600" b="1" smtClean="0"/>
          </a:p>
          <a:p>
            <a:endParaRPr lang="en-US" altLang="zh-TW" sz="3600" b="1"/>
          </a:p>
          <a:p>
            <a:r>
              <a:rPr lang="zh-TW" altLang="en-US" sz="3600" b="1" smtClean="0"/>
              <a:t>我們</a:t>
            </a:r>
            <a:r>
              <a:rPr lang="zh-TW" altLang="en-US" sz="3600" b="1"/>
              <a:t>先一起來念這段聖言。</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耶穌很清楚的告訴祂的宗徒們「你們對我這些最小兄弟中的一位所做的就是對我做」。</a:t>
            </a:r>
          </a:p>
        </p:txBody>
      </p:sp>
    </p:spTree>
    <p:extLst>
      <p:ext uri="{BB962C8B-B14F-4D97-AF65-F5344CB8AC3E}">
        <p14:creationId xmlns:p14="http://schemas.microsoft.com/office/powerpoint/2010/main" val="1159765175"/>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在我們的身邊，有許許多多的人需要關懷，我們要將這些人當作是耶穌一樣的去關懷他們。</a:t>
            </a:r>
          </a:p>
        </p:txBody>
      </p:sp>
    </p:spTree>
    <p:extLst>
      <p:ext uri="{BB962C8B-B14F-4D97-AF65-F5344CB8AC3E}">
        <p14:creationId xmlns:p14="http://schemas.microsoft.com/office/powerpoint/2010/main" val="2816202619"/>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當我們看到有人需要幫助時，那個人就好像是耶穌派來的</a:t>
            </a:r>
            <a:r>
              <a:rPr lang="zh-TW" altLang="en-US" sz="3600" b="1" smtClean="0"/>
              <a:t>使者。</a:t>
            </a:r>
            <a:endParaRPr lang="en-US" altLang="zh-TW" sz="3600" b="1" smtClean="0"/>
          </a:p>
          <a:p>
            <a:endParaRPr lang="en-US" altLang="zh-TW" sz="3600" b="1"/>
          </a:p>
          <a:p>
            <a:r>
              <a:rPr lang="zh-TW" altLang="en-US" sz="3600" b="1" smtClean="0"/>
              <a:t>不管</a:t>
            </a:r>
            <a:r>
              <a:rPr lang="zh-TW" altLang="en-US" sz="3600" b="1"/>
              <a:t>我們為那個人做了什麼</a:t>
            </a:r>
            <a:r>
              <a:rPr lang="zh-TW" altLang="en-US" sz="3600" b="1" smtClean="0"/>
              <a:t>，哪怕</a:t>
            </a:r>
            <a:r>
              <a:rPr lang="zh-TW" altLang="en-US" sz="3600" b="1"/>
              <a:t>只是倒杯水給他解解渴，我們所做的也都是在為耶穌而做。</a:t>
            </a:r>
          </a:p>
        </p:txBody>
      </p:sp>
    </p:spTree>
    <p:extLst>
      <p:ext uri="{BB962C8B-B14F-4D97-AF65-F5344CB8AC3E}">
        <p14:creationId xmlns:p14="http://schemas.microsoft.com/office/powerpoint/2010/main" val="596889006"/>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耶穌為了讓我們更明白什麼才是實際的關懷，還特別舉了好多例子，都是生活中很容易就可以做到的舉手之勞，只要我們願意我們都可以做得到</a:t>
            </a:r>
            <a:r>
              <a:rPr lang="zh-TW" altLang="en-US" sz="3600" b="1" smtClean="0"/>
              <a:t>。</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331640" y="3105834"/>
            <a:ext cx="64807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現在</a:t>
            </a:r>
            <a:r>
              <a:rPr lang="zh-TW" altLang="en-US" sz="3600" b="1"/>
              <a:t>，就讓我們來看一段影片。</a:t>
            </a:r>
          </a:p>
        </p:txBody>
      </p:sp>
    </p:spTree>
    <p:extLst>
      <p:ext uri="{BB962C8B-B14F-4D97-AF65-F5344CB8AC3E}">
        <p14:creationId xmlns:p14="http://schemas.microsoft.com/office/powerpoint/2010/main" val="3936362158"/>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小朋友，看了影片你們應該更明白了，影片中的康拉德老爺爺一直在等耶穌到他家來，他以為自己要等的是耶穌本人，等了大半天都沒等到耶穌，還以為是耶穌爽約。</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現在，我們就將今天的這段故事以下列的聖言童詩來表達。</a:t>
            </a:r>
            <a:endParaRPr lang="zh-TW" altLang="en-US" sz="3600" b="1">
              <a:latin typeface="新細明體"/>
              <a:ea typeface="新細明體"/>
            </a:endParaRPr>
          </a:p>
        </p:txBody>
      </p:sp>
    </p:spTree>
    <p:extLst>
      <p:ext uri="{BB962C8B-B14F-4D97-AF65-F5344CB8AC3E}">
        <p14:creationId xmlns:p14="http://schemas.microsoft.com/office/powerpoint/2010/main" val="3587379360"/>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其實，耶穌早已經藉由三位不同的人來到了他的家，只是他沒有發現而已。</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幸好，當這三位不同的人出現在老爺爺面前時，老爺爺並沒有不理睬他們，或是告訴他們自己正在等候耶穌沒有空接待他們，老爺爺看到了他們有需要，就立即幫了他們，就等於是幫了耶穌一樣。</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耶穌派來的</a:t>
            </a:r>
            <a:r>
              <a:rPr lang="zh-TW" altLang="en-US" sz="3600" b="1" smtClean="0">
                <a:latin typeface="新細明體"/>
                <a:ea typeface="新細明體"/>
              </a:rPr>
              <a:t>使者不一定</a:t>
            </a:r>
            <a:r>
              <a:rPr lang="zh-TW" altLang="en-US" sz="3600" b="1">
                <a:latin typeface="新細明體"/>
                <a:ea typeface="新細明體"/>
              </a:rPr>
              <a:t>是年紀很小的、也不一定是年紀很老的，但一定都是有需要幫助或關懷的，只要我們看到了他們需要關懷或幫助，我們都可以盡自己的能力，為他們做些</a:t>
            </a:r>
            <a:r>
              <a:rPr lang="zh-TW" altLang="en-US" sz="3600" b="1" smtClean="0">
                <a:latin typeface="新細明體"/>
                <a:ea typeface="新細明體"/>
              </a:rPr>
              <a:t>什麼。</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就像康拉德老爺爺所做的一樣，這也就是耶穌所說的「你們對我這些最小兄弟中的一位所做的就是對我做」！</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我們也看到了康拉德老爺爺看到這三位不同的人有需要時，他並沒有給他們錢，而是依他們個別的需要給了最即時的</a:t>
            </a:r>
            <a:r>
              <a:rPr lang="zh-TW" altLang="en-US" sz="3600" b="1" smtClean="0">
                <a:latin typeface="新細明體"/>
                <a:ea typeface="新細明體"/>
              </a:rPr>
              <a:t>幫助。</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這些都不是什麼偉大的事，但都是很實際又貼心的行動，這也是耶穌希望我們做的。</a:t>
            </a:r>
          </a:p>
        </p:txBody>
      </p:sp>
    </p:spTree>
    <p:extLst>
      <p:ext uri="{BB962C8B-B14F-4D97-AF65-F5344CB8AC3E}">
        <p14:creationId xmlns:p14="http://schemas.microsoft.com/office/powerpoint/2010/main" val="507007507"/>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為了勸勉宗徒要去關懷那最有需要的一位，祂跟他們說了什麼</a:t>
            </a:r>
            <a:r>
              <a:rPr lang="zh-TW" altLang="en-US" sz="3600" b="1" smtClean="0">
                <a:latin typeface="新細明體"/>
                <a:ea typeface="新細明體"/>
              </a:rPr>
              <a:t>比喻？</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知道耶穌說的「綿羊與山羊的比喻」是在說什麼嗎？</a:t>
            </a:r>
          </a:p>
        </p:txBody>
      </p:sp>
    </p:spTree>
    <p:extLst>
      <p:ext uri="{BB962C8B-B14F-4D97-AF65-F5344CB8AC3E}">
        <p14:creationId xmlns:p14="http://schemas.microsoft.com/office/powerpoint/2010/main" val="2058834310"/>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耶穌為什麼對</a:t>
            </a:r>
            <a:r>
              <a:rPr lang="zh-TW" altLang="en-US" sz="3600" b="1">
                <a:latin typeface="新細明體"/>
                <a:ea typeface="新細明體"/>
              </a:rPr>
              <a:t>宗徒們說「你們對我這些最小兄弟中的一位所做的就是對我做」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為了讓宗徒們明白什麼才是實際的關懷，特別舉了哪些例子？</a:t>
            </a:r>
          </a:p>
        </p:txBody>
      </p:sp>
    </p:spTree>
    <p:extLst>
      <p:ext uri="{BB962C8B-B14F-4D97-AF65-F5344CB8AC3E}">
        <p14:creationId xmlns:p14="http://schemas.microsoft.com/office/powerpoint/2010/main" val="3367094419"/>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說的餓了給我吃、渴了給我喝、挨凍給我穿</a:t>
            </a:r>
            <a:r>
              <a:rPr lang="zh-TW" altLang="en-US" sz="3600" b="1" smtClean="0">
                <a:latin typeface="新細明體"/>
                <a:ea typeface="新細明體"/>
              </a:rPr>
              <a:t>，做到</a:t>
            </a:r>
            <a:r>
              <a:rPr lang="zh-TW" altLang="en-US" sz="3600" b="1">
                <a:latin typeface="新細明體"/>
                <a:ea typeface="新細明體"/>
              </a:rPr>
              <a:t>這些會很難嗎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康拉德老爺爺等不到耶穌，還以為是耶穌爽約？</a:t>
            </a:r>
          </a:p>
        </p:txBody>
      </p:sp>
    </p:spTree>
    <p:extLst>
      <p:ext uri="{BB962C8B-B14F-4D97-AF65-F5344CB8AC3E}">
        <p14:creationId xmlns:p14="http://schemas.microsoft.com/office/powerpoint/2010/main" val="2265820408"/>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派了哪三位使者造訪了康拉德老爺爺的家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說的「最小兄弟中的一位」到底是指哪一位？</a:t>
            </a:r>
          </a:p>
        </p:txBody>
      </p:sp>
    </p:spTree>
    <p:extLst>
      <p:ext uri="{BB962C8B-B14F-4D97-AF65-F5344CB8AC3E}">
        <p14:creationId xmlns:p14="http://schemas.microsoft.com/office/powerpoint/2010/main" val="4140033755"/>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043608" y="1628800"/>
            <a:ext cx="7056784" cy="33189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TW" altLang="en-US" sz="3600" b="1">
                <a:latin typeface="新細明體"/>
                <a:ea typeface="新細明體"/>
              </a:rPr>
              <a:t>耶穌臨近大聖</a:t>
            </a:r>
            <a:r>
              <a:rPr lang="zh-TW" altLang="en-US" sz="3600" b="1" smtClean="0">
                <a:latin typeface="新細明體"/>
                <a:ea typeface="新細明體"/>
              </a:rPr>
              <a:t>城　群眾</a:t>
            </a:r>
            <a:r>
              <a:rPr lang="zh-TW" altLang="en-US" sz="3600" b="1">
                <a:latin typeface="新細明體"/>
                <a:ea typeface="新細明體"/>
              </a:rPr>
              <a:t>歡呼迎君王</a:t>
            </a:r>
          </a:p>
          <a:p>
            <a:pPr>
              <a:lnSpc>
                <a:spcPct val="150000"/>
              </a:lnSpc>
            </a:pPr>
            <a:r>
              <a:rPr lang="zh-TW" altLang="en-US" sz="3600" b="1">
                <a:latin typeface="新細明體"/>
                <a:ea typeface="新細明體"/>
              </a:rPr>
              <a:t>眾人簇擁列</a:t>
            </a:r>
            <a:r>
              <a:rPr lang="zh-TW" altLang="en-US" sz="3600" b="1" smtClean="0">
                <a:latin typeface="新細明體"/>
                <a:ea typeface="新細明體"/>
              </a:rPr>
              <a:t>兩旁</a:t>
            </a:r>
            <a:r>
              <a:rPr lang="zh-TW" altLang="en-US" sz="3600" b="1">
                <a:latin typeface="新細明體"/>
                <a:ea typeface="新細明體"/>
              </a:rPr>
              <a:t>　</a:t>
            </a:r>
            <a:r>
              <a:rPr lang="zh-TW" altLang="en-US" sz="3600" b="1" smtClean="0">
                <a:latin typeface="新細明體"/>
                <a:ea typeface="新細明體"/>
              </a:rPr>
              <a:t>搖</a:t>
            </a:r>
            <a:r>
              <a:rPr lang="zh-TW" altLang="en-US" sz="3600" b="1">
                <a:latin typeface="新細明體"/>
                <a:ea typeface="新細明體"/>
              </a:rPr>
              <a:t>枝吶喊齊頌揚</a:t>
            </a:r>
          </a:p>
          <a:p>
            <a:pPr>
              <a:lnSpc>
                <a:spcPct val="150000"/>
              </a:lnSpc>
            </a:pPr>
            <a:r>
              <a:rPr lang="zh-TW" altLang="en-US" sz="3600" b="1">
                <a:latin typeface="新細明體"/>
                <a:ea typeface="新細明體"/>
              </a:rPr>
              <a:t>全城上下大</a:t>
            </a:r>
            <a:r>
              <a:rPr lang="zh-TW" altLang="en-US" sz="3600" b="1" smtClean="0">
                <a:latin typeface="新細明體"/>
                <a:ea typeface="新細明體"/>
              </a:rPr>
              <a:t>轟動</a:t>
            </a:r>
            <a:r>
              <a:rPr lang="zh-TW" altLang="en-US" sz="3600" b="1">
                <a:latin typeface="新細明體"/>
                <a:ea typeface="新細明體"/>
              </a:rPr>
              <a:t>　</a:t>
            </a:r>
            <a:r>
              <a:rPr lang="zh-TW" altLang="en-US" sz="3600" b="1" smtClean="0">
                <a:latin typeface="新細明體"/>
                <a:ea typeface="新細明體"/>
              </a:rPr>
              <a:t>期盼</a:t>
            </a:r>
            <a:r>
              <a:rPr lang="zh-TW" altLang="en-US" sz="3600" b="1">
                <a:latin typeface="新細明體"/>
                <a:ea typeface="新細明體"/>
              </a:rPr>
              <a:t>耶穌來做王</a:t>
            </a:r>
          </a:p>
          <a:p>
            <a:pPr>
              <a:lnSpc>
                <a:spcPct val="150000"/>
              </a:lnSpc>
            </a:pPr>
            <a:r>
              <a:rPr lang="zh-TW" altLang="en-US" sz="3600" b="1">
                <a:latin typeface="新細明體"/>
                <a:ea typeface="新細明體"/>
              </a:rPr>
              <a:t>做王並非我所</a:t>
            </a:r>
            <a:r>
              <a:rPr lang="zh-TW" altLang="en-US" sz="3600" b="1" smtClean="0">
                <a:latin typeface="新細明體"/>
                <a:ea typeface="新細明體"/>
              </a:rPr>
              <a:t>願</a:t>
            </a:r>
            <a:r>
              <a:rPr lang="zh-TW" altLang="en-US" sz="3600" b="1">
                <a:latin typeface="新細明體"/>
                <a:ea typeface="新細明體"/>
              </a:rPr>
              <a:t>　</a:t>
            </a:r>
            <a:r>
              <a:rPr lang="zh-TW" altLang="en-US" sz="3600" b="1" smtClean="0">
                <a:latin typeface="新細明體"/>
                <a:ea typeface="新細明體"/>
              </a:rPr>
              <a:t>十字</a:t>
            </a:r>
            <a:r>
              <a:rPr lang="zh-TW" altLang="en-US" sz="3600" b="1">
                <a:latin typeface="新細明體"/>
                <a:ea typeface="新細明體"/>
              </a:rPr>
              <a:t>苦路已在望</a:t>
            </a:r>
          </a:p>
        </p:txBody>
      </p:sp>
    </p:spTree>
    <p:extLst>
      <p:ext uri="{BB962C8B-B14F-4D97-AF65-F5344CB8AC3E}">
        <p14:creationId xmlns:p14="http://schemas.microsoft.com/office/powerpoint/2010/main" val="854450535"/>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a:latin typeface="新細明體"/>
                <a:ea typeface="新細明體"/>
              </a:rPr>
              <a:t>為</a:t>
            </a:r>
            <a:r>
              <a:rPr lang="zh-TW" altLang="en-US" sz="3600" b="1" smtClean="0">
                <a:latin typeface="新細明體"/>
                <a:ea typeface="新細明體"/>
              </a:rPr>
              <a:t>什麼</a:t>
            </a:r>
            <a:r>
              <a:rPr lang="zh-TW" altLang="en-US" sz="3600" b="1">
                <a:latin typeface="新細明體"/>
                <a:ea typeface="新細明體"/>
              </a:rPr>
              <a:t>「最小兄弟中的一位」不一定是年紀最小的，也不一定是年紀老的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要關懷耶穌說的「最小兄弟中的一位」不一定是要給金錢？</a:t>
            </a:r>
          </a:p>
        </p:txBody>
      </p:sp>
    </p:spTree>
    <p:extLst>
      <p:ext uri="{BB962C8B-B14F-4D97-AF65-F5344CB8AC3E}">
        <p14:creationId xmlns:p14="http://schemas.microsoft.com/office/powerpoint/2010/main" val="1787880651"/>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希望我們去關懷「最小兄弟中的一位」最好的做法是什麼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有發現在你身旁的「最小兄弟中的一位」是誰了嗎？</a:t>
            </a:r>
          </a:p>
        </p:txBody>
      </p:sp>
    </p:spTree>
    <p:extLst>
      <p:ext uri="{BB962C8B-B14F-4D97-AF65-F5344CB8AC3E}">
        <p14:creationId xmlns:p14="http://schemas.microsoft.com/office/powerpoint/2010/main" val="1678982790"/>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凡你們對我這些最小兄弟中的一個所做的，就是對我做的。</a:t>
            </a:r>
            <a:r>
              <a:rPr lang="en-US" altLang="zh-TW" sz="3600" b="1"/>
              <a:t>』</a:t>
            </a:r>
            <a:r>
              <a:rPr lang="zh-TW" altLang="en-US" sz="3600" b="1"/>
              <a:t>」（瑪</a:t>
            </a:r>
            <a:r>
              <a:rPr lang="en-US" altLang="zh-TW" sz="3600" b="1"/>
              <a:t>25,40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晶晶的故事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，晶晶和歡歡是不是都很棒啊？她們都做到了主日學老師教的，以實際的行動去關心了自己身旁有需要的人。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在生活中，我可以做些什麼行動來關心那「最小兄弟中的一位」？</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耶穌今天告訴我們「你們對我最小兄弟中的一個所做的就是對我做」。</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耶穌沒有要我們做什麼了不起的事，祂只希望我們多多關心自己身旁有需要的人，哪怕只是倒杯水、搬張凳子、提個東西，只要是對方所需要的，我們都是在為耶穌而做。</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在宣講福音時，為什麼司祭長和經師很不喜歡祂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和宗徒們要到耶路撒冷聖城去做什麼？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當然，也許有一天，當我們有需要的時候，別人也會將我們看為那「最小兄弟中的一位」，為我們做出關懷的行動。</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親愛的主耶穌，謝謝祢今天告訴我們「對最小兄弟中的一個所做的就是對祢做」，我們已經得到了許多的</a:t>
            </a:r>
            <a:r>
              <a:rPr lang="zh-TW" altLang="en-US" sz="3600" b="1" smtClean="0"/>
              <a:t>愛。</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求祢幫助我們也能多多看到別人的需要，以實際的行動將天主的愛分享給更多的人。以上所求是因祢的名，阿們。</a:t>
            </a:r>
            <a:endParaRPr lang="en-US" altLang="zh-TW" sz="3600" b="1"/>
          </a:p>
        </p:txBody>
      </p:sp>
    </p:spTree>
    <p:extLst>
      <p:ext uri="{BB962C8B-B14F-4D97-AF65-F5344CB8AC3E}">
        <p14:creationId xmlns:p14="http://schemas.microsoft.com/office/powerpoint/2010/main" val="4103749496"/>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5400" b="1">
                <a:latin typeface="Microsoft JhengHei Light" panose="020b0304030504040204" pitchFamily="34" charset="-120"/>
                <a:ea typeface="Microsoft JhengHei Light" panose="020b0304030504040204" pitchFamily="34" charset="-120"/>
              </a:rPr>
              <a:t>在伯達尼</a:t>
            </a:r>
            <a:r>
              <a:rPr lang="zh-TW" altLang="zh-TW" sz="5400" b="1" smtClean="0">
                <a:latin typeface="Microsoft JhengHei Light" panose="020b0304030504040204" pitchFamily="34" charset="-120"/>
                <a:ea typeface="Microsoft JhengHei Light" panose="020b0304030504040204" pitchFamily="34" charset="-120"/>
              </a:rPr>
              <a:t>晚宴</a:t>
            </a:r>
            <a:endParaRPr lang="en-US" altLang="zh-TW" sz="5400" b="1" smtClean="0">
              <a:latin typeface="Microsoft JhengHei Light" panose="020b0304030504040204" pitchFamily="34" charset="-120"/>
              <a:ea typeface="Microsoft JhengHei Light" panose="020b0304030504040204" pitchFamily="34" charset="-120"/>
            </a:endParaRPr>
          </a:p>
          <a:p>
            <a:r>
              <a:rPr lang="zh-TW" altLang="zh-TW" sz="5400" b="1" smtClean="0">
                <a:latin typeface="Microsoft JhengHei Light" panose="020b0304030504040204" pitchFamily="34" charset="-120"/>
                <a:ea typeface="Microsoft JhengHei Light" panose="020b0304030504040204" pitchFamily="34" charset="-120"/>
              </a:rPr>
              <a:t>耶穌</a:t>
            </a:r>
            <a:r>
              <a:rPr lang="zh-TW" altLang="zh-TW" sz="5400" b="1">
                <a:latin typeface="Microsoft JhengHei Light" panose="020b0304030504040204" pitchFamily="34" charset="-120"/>
                <a:ea typeface="Microsoft JhengHei Light" panose="020b0304030504040204" pitchFamily="34" charset="-120"/>
              </a:rPr>
              <a:t>任由女子為祂抹香</a:t>
            </a:r>
            <a:r>
              <a:rPr lang="zh-TW" altLang="zh-TW" sz="5400" b="1" smtClean="0">
                <a:latin typeface="Microsoft JhengHei Light" panose="020b0304030504040204" pitchFamily="34" charset="-120"/>
                <a:ea typeface="Microsoft JhengHei Light" panose="020b0304030504040204" pitchFamily="34" charset="-120"/>
              </a:rPr>
              <a:t>液</a:t>
            </a:r>
            <a:endParaRPr lang="en-US" altLang="zh-TW" sz="5400" b="1" smtClean="0">
              <a:latin typeface="Microsoft JhengHei Light" panose="020b0304030504040204" pitchFamily="34" charset="-120"/>
              <a:ea typeface="Microsoft JhengHei Light" panose="020b0304030504040204" pitchFamily="34" charset="-120"/>
            </a:endParaRPr>
          </a:p>
          <a:p>
            <a:r>
              <a:rPr lang="zh-TW" altLang="zh-TW" sz="5400" b="1" smtClean="0">
                <a:latin typeface="Microsoft JhengHei Light" panose="020b0304030504040204" pitchFamily="34" charset="-120"/>
                <a:ea typeface="Microsoft JhengHei Light" panose="020b0304030504040204" pitchFamily="34" charset="-120"/>
              </a:rPr>
              <a:t>預告</a:t>
            </a:r>
            <a:r>
              <a:rPr lang="zh-TW" altLang="zh-TW" sz="5400" b="1">
                <a:latin typeface="Microsoft JhengHei Light" panose="020b0304030504040204" pitchFamily="34" charset="-120"/>
                <a:ea typeface="Microsoft JhengHei Light" panose="020b0304030504040204" pitchFamily="34" charset="-120"/>
              </a:rPr>
              <a:t>受難</a:t>
            </a:r>
            <a:endParaRPr lang="en-US" sz="54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-7</a:t>
            </a:r>
          </a:p>
        </p:txBody>
      </p:sp>
    </p:spTree>
    <p:extLst>
      <p:ext uri="{BB962C8B-B14F-4D97-AF65-F5344CB8AC3E}">
        <p14:creationId xmlns:p14="http://schemas.microsoft.com/office/powerpoint/2010/main" val="3593360294"/>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8478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315781"/>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親愛的主耶穌，謝謝祢今天又陪伴我們來到祢的面前，聆聽祢的故事，求祢幫助我們藉著今天的課程，更加認識祢、親近祢，明白祢是這麼的愛我們。以上所求是奉主耶穌的名，阿們。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26,1~13</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你們看過</a:t>
            </a:r>
            <a:r>
              <a:rPr lang="zh-TW" altLang="en-US" sz="3600" b="1"/>
              <a:t>媽媽擦香水嗎？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16479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你們知道為什麼香水會那麼香嗎？媽媽有給你們聞過香水嗎？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9542" y="3105834"/>
            <a:ext cx="82449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現在，我們就來看一段提煉香水的影片。</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耶穌每一年都會到耶路撒冷聖城過節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群眾看到耶穌騎著驢駒進聖城時特別高興？</a:t>
            </a:r>
          </a:p>
        </p:txBody>
      </p:sp>
    </p:spTree>
    <p:extLst>
      <p:ext uri="{BB962C8B-B14F-4D97-AF65-F5344CB8AC3E}">
        <p14:creationId xmlns:p14="http://schemas.microsoft.com/office/powerpoint/2010/main" val="3367094419"/>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在聖經裡，有一次有位女子拿了瓶香水倒在耶穌的頭上，竟然被耶穌的宗徒責備實在是太浪費</a:t>
            </a:r>
            <a:r>
              <a:rPr lang="zh-TW" altLang="en-US" sz="3600" b="1" smtClean="0"/>
              <a:t>了！</a:t>
            </a:r>
            <a:endParaRPr lang="en-US" altLang="zh-TW" sz="3600" b="1" smtClean="0"/>
          </a:p>
          <a:p>
            <a:endParaRPr lang="en-US" altLang="zh-TW" sz="3600" b="1"/>
          </a:p>
          <a:p>
            <a:r>
              <a:rPr lang="zh-TW" altLang="en-US" sz="3600" b="1" smtClean="0"/>
              <a:t>你們</a:t>
            </a:r>
            <a:r>
              <a:rPr lang="zh-TW" altLang="en-US" sz="3600" b="1"/>
              <a:t>猜這時候耶穌會怎麼說呢？</a:t>
            </a:r>
          </a:p>
        </p:txBody>
      </p:sp>
    </p:spTree>
    <p:extLst>
      <p:ext uri="{BB962C8B-B14F-4D97-AF65-F5344CB8AC3E}">
        <p14:creationId xmlns:p14="http://schemas.microsoft.com/office/powerpoint/2010/main" val="3425409078"/>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小朋友，還記得耶穌騎著驢駒進耶路撒冷的故事嗎？</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耶穌每一年的逾越節，</a:t>
            </a:r>
            <a:r>
              <a:rPr lang="zh-TW" altLang="en-US" sz="3600" b="1" smtClean="0"/>
              <a:t>都會回到</a:t>
            </a:r>
            <a:r>
              <a:rPr lang="zh-TW" altLang="en-US" sz="3600" b="1"/>
              <a:t>聖城過節，可是這一次耶穌知道，司祭長和經師已經對祂忍無可忍</a:t>
            </a:r>
            <a:r>
              <a:rPr lang="zh-TW" altLang="en-US" sz="3600" b="1" smtClean="0"/>
              <a:t>，這次</a:t>
            </a:r>
            <a:r>
              <a:rPr lang="zh-TW" altLang="en-US" sz="3600" b="1"/>
              <a:t>一定不會輕易放過祂。</a:t>
            </a:r>
          </a:p>
        </p:txBody>
      </p:sp>
    </p:spTree>
    <p:extLst>
      <p:ext uri="{BB962C8B-B14F-4D97-AF65-F5344CB8AC3E}">
        <p14:creationId xmlns:p14="http://schemas.microsoft.com/office/powerpoint/2010/main" val="1159765175"/>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再過兩天就要過節了</a:t>
            </a:r>
            <a:r>
              <a:rPr lang="zh-TW" altLang="en-US" sz="3600" b="1" smtClean="0"/>
              <a:t>，耶穌</a:t>
            </a:r>
            <a:r>
              <a:rPr lang="zh-TW" altLang="en-US" sz="3600" b="1"/>
              <a:t>也一再告訴宗徒們要有心理準備。</a:t>
            </a:r>
          </a:p>
        </p:txBody>
      </p:sp>
    </p:spTree>
    <p:extLst>
      <p:ext uri="{BB962C8B-B14F-4D97-AF65-F5344CB8AC3E}">
        <p14:creationId xmlns:p14="http://schemas.microsoft.com/office/powerpoint/2010/main" val="2816202619"/>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這一天</a:t>
            </a:r>
            <a:r>
              <a:rPr lang="zh-TW" altLang="en-US" sz="3600" b="1"/>
              <a:t>，耶穌來到聖城附近的伯達尼，進了西滿的家用餐，西滿之前曾因生病受耶穌治癒，特別請耶穌到家裡用餐，宗徒們</a:t>
            </a:r>
            <a:r>
              <a:rPr lang="zh-TW" altLang="en-US" sz="3600" b="1" smtClean="0"/>
              <a:t>也和</a:t>
            </a:r>
            <a:r>
              <a:rPr lang="zh-TW" altLang="en-US" sz="3600" b="1"/>
              <a:t>耶穌一起到了西滿的家。</a:t>
            </a:r>
          </a:p>
        </p:txBody>
      </p:sp>
    </p:spTree>
    <p:extLst>
      <p:ext uri="{BB962C8B-B14F-4D97-AF65-F5344CB8AC3E}">
        <p14:creationId xmlns:p14="http://schemas.microsoft.com/office/powerpoint/2010/main" val="596889006"/>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844824"/>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正當大家在用餐時，卻突然來了一位女子</a:t>
            </a:r>
            <a:r>
              <a:rPr lang="zh-TW" altLang="en-US" sz="3600" b="1" smtClean="0"/>
              <a:t>，她帶</a:t>
            </a:r>
            <a:r>
              <a:rPr lang="zh-TW" altLang="en-US" sz="3600" b="1"/>
              <a:t>了一瓶非常貴重的香</a:t>
            </a:r>
            <a:r>
              <a:rPr lang="zh-TW" altLang="en-US" sz="3600" b="1" smtClean="0"/>
              <a:t>液。</a:t>
            </a:r>
            <a:endParaRPr lang="en-US" altLang="zh-TW" sz="3600" b="1" smtClean="0"/>
          </a:p>
          <a:p>
            <a:endParaRPr lang="en-US" altLang="zh-TW" sz="3600" b="1" smtClean="0"/>
          </a:p>
          <a:p>
            <a:r>
              <a:rPr lang="zh-TW" altLang="en-US" sz="3600" b="1" smtClean="0"/>
              <a:t>她走到</a:t>
            </a:r>
            <a:r>
              <a:rPr lang="zh-TW" altLang="en-US" sz="3600" b="1"/>
              <a:t>耶穌跟前，打開香</a:t>
            </a:r>
            <a:r>
              <a:rPr lang="zh-TW" altLang="en-US" sz="3600" b="1" smtClean="0"/>
              <a:t>液</a:t>
            </a:r>
            <a:r>
              <a:rPr lang="zh-TW" altLang="en-US" sz="3600" b="1"/>
              <a:t>二話不說</a:t>
            </a:r>
            <a:r>
              <a:rPr lang="zh-TW" altLang="en-US" sz="3600" b="1" smtClean="0"/>
              <a:t>直接</a:t>
            </a:r>
            <a:r>
              <a:rPr lang="zh-TW" altLang="en-US" sz="3600" b="1"/>
              <a:t>倒在耶穌的頭上，現場的人一時都愣住</a:t>
            </a:r>
            <a:r>
              <a:rPr lang="zh-TW" altLang="en-US" sz="3600" b="1" smtClean="0"/>
              <a:t>了。</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耶穌知道現場的人並不歡迎這位女子，也</a:t>
            </a:r>
            <a:r>
              <a:rPr lang="zh-TW" altLang="en-US" sz="3600" b="1" smtClean="0">
                <a:latin typeface="新細明體"/>
                <a:ea typeface="新細明體"/>
              </a:rPr>
              <a:t>不認同她要做</a:t>
            </a:r>
            <a:r>
              <a:rPr lang="zh-TW" altLang="en-US" sz="3600" b="1">
                <a:latin typeface="新細明體"/>
                <a:ea typeface="新細明體"/>
              </a:rPr>
              <a:t>的</a:t>
            </a:r>
            <a:r>
              <a:rPr lang="zh-TW" altLang="en-US" sz="3600" b="1" smtClean="0">
                <a:latin typeface="新細明體"/>
                <a:ea typeface="新細明體"/>
              </a:rPr>
              <a:t>事。</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但如果</a:t>
            </a:r>
            <a:r>
              <a:rPr lang="zh-TW" altLang="en-US" sz="3600" b="1">
                <a:latin typeface="新細明體"/>
                <a:ea typeface="新細明體"/>
              </a:rPr>
              <a:t>她先開口徵詢大家的同意，大概也沒有人會贊成</a:t>
            </a:r>
            <a:r>
              <a:rPr lang="zh-TW" altLang="en-US" sz="3600" b="1" smtClean="0">
                <a:latin typeface="新細明體"/>
                <a:ea typeface="新細明體"/>
              </a:rPr>
              <a:t>她，</a:t>
            </a:r>
            <a:r>
              <a:rPr lang="zh-TW" altLang="en-US" sz="3600" b="1">
                <a:latin typeface="新細明體"/>
                <a:ea typeface="新細明體"/>
              </a:rPr>
              <a:t>既然得不到認同乾脆就先做了再說。</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耶穌也很明白這位女子捨得將這麼貴重的香液，倒在自己的身上，莫非是想表達自己對耶穌的愛慕，畢竟這麼一瓶貴重的香液也是要花不少錢。</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這位女子一定也非常清楚自己的作為在當時的社會是不被認同的，但實在是受到耶穌過去許多的恩典，唯有藉此機會當作回報，也就顧不得這麼多了。</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耶穌派來的</a:t>
            </a:r>
            <a:r>
              <a:rPr lang="zh-TW" altLang="en-US" sz="3600" b="1" smtClean="0">
                <a:latin typeface="新細明體"/>
                <a:ea typeface="新細明體"/>
              </a:rPr>
              <a:t>使者不一定</a:t>
            </a:r>
            <a:r>
              <a:rPr lang="zh-TW" altLang="en-US" sz="3600" b="1">
                <a:latin typeface="新細明體"/>
                <a:ea typeface="新細明體"/>
              </a:rPr>
              <a:t>是年紀很小的、也不一定是年紀很老的，但一定都是有需要幫助或關懷的，只要我們看到了他們需要關懷或幫助，我們都可以盡自己的能力，為他們做些</a:t>
            </a:r>
            <a:r>
              <a:rPr lang="zh-TW" altLang="en-US" sz="3600" b="1" smtClean="0">
                <a:latin typeface="新細明體"/>
                <a:ea typeface="新細明體"/>
              </a:rPr>
              <a:t>什麼。</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當</a:t>
            </a:r>
            <a:r>
              <a:rPr lang="zh-TW" altLang="en-US" sz="3600" b="1">
                <a:latin typeface="新細明體"/>
                <a:ea typeface="新細明體"/>
              </a:rPr>
              <a:t>群眾看到耶穌騎著驢駒進聖城時，他們做了什麼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耶穌看到群眾熱烈歡迎期盼祂做王時，內心特別感傷？</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正當那</a:t>
            </a:r>
            <a:r>
              <a:rPr lang="zh-TW" altLang="en-US" sz="3600" b="1" smtClean="0">
                <a:latin typeface="新細明體"/>
                <a:ea typeface="新細明體"/>
              </a:rPr>
              <a:t>女子專注的為耶穌抹</a:t>
            </a:r>
            <a:r>
              <a:rPr lang="zh-TW" altLang="en-US" sz="3600" b="1">
                <a:latin typeface="新細明體"/>
                <a:ea typeface="新細明體"/>
              </a:rPr>
              <a:t>香液時，一旁的宗徒</a:t>
            </a:r>
            <a:r>
              <a:rPr lang="zh-TW" altLang="en-US" sz="3600" b="1" smtClean="0">
                <a:latin typeface="新細明體"/>
                <a:ea typeface="新細明體"/>
              </a:rPr>
              <a:t>們按捺不住</a:t>
            </a:r>
            <a:r>
              <a:rPr lang="zh-TW" altLang="en-US" sz="3600" b="1">
                <a:latin typeface="新細明體"/>
                <a:ea typeface="新細明體"/>
              </a:rPr>
              <a:t>了，就開口說：「老師，這香液是那麼的貴重，可值很多錢，為什麼不拿去變賣了好施捨給一些貧困的人呢</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55679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a:t>
            </a:r>
            <a:r>
              <a:rPr lang="zh-TW" altLang="en-US" sz="3600" b="1" smtClean="0">
                <a:latin typeface="新細明體"/>
                <a:ea typeface="新細明體"/>
              </a:rPr>
              <a:t>們其實不是</a:t>
            </a:r>
            <a:r>
              <a:rPr lang="zh-TW" altLang="en-US" sz="3600" b="1">
                <a:latin typeface="新細明體"/>
                <a:ea typeface="新細明體"/>
              </a:rPr>
              <a:t>真正在意那瓶香液的價格，而是不明白為何耶穌要任由她這麼做而不予以制止</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耶穌</a:t>
            </a:r>
            <a:r>
              <a:rPr lang="zh-TW" altLang="en-US" sz="3600" b="1">
                <a:latin typeface="新細明體"/>
                <a:ea typeface="新細明體"/>
              </a:rPr>
              <a:t>看了看他們</a:t>
            </a:r>
            <a:r>
              <a:rPr lang="zh-TW" altLang="en-US" sz="3600" b="1" smtClean="0">
                <a:latin typeface="新細明體"/>
                <a:ea typeface="新細明體"/>
              </a:rPr>
              <a:t>，溫和</a:t>
            </a:r>
            <a:r>
              <a:rPr lang="zh-TW" altLang="en-US" sz="3600" b="1">
                <a:latin typeface="新細明體"/>
                <a:ea typeface="新細明體"/>
              </a:rPr>
              <a:t>的對他們說：「不要為難她，就讓她做吧！」</a:t>
            </a:r>
          </a:p>
        </p:txBody>
      </p:sp>
    </p:spTree>
    <p:extLst>
      <p:ext uri="{BB962C8B-B14F-4D97-AF65-F5344CB8AC3E}">
        <p14:creationId xmlns:p14="http://schemas.microsoft.com/office/powerpoint/2010/main" val="3130957352"/>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耶穌知道宗徒們還是不明白，</a:t>
            </a:r>
            <a:r>
              <a:rPr lang="zh-TW" altLang="en-US" sz="3600" b="1" smtClean="0">
                <a:latin typeface="新細明體"/>
                <a:ea typeface="新細明體"/>
              </a:rPr>
              <a:t>就說</a:t>
            </a:r>
            <a:r>
              <a:rPr lang="zh-TW" altLang="en-US" sz="3600" b="1">
                <a:latin typeface="新細明體"/>
                <a:ea typeface="新細明體"/>
              </a:rPr>
              <a:t>：「我和你們在一起的時日已經不多了</a:t>
            </a:r>
            <a:r>
              <a:rPr lang="zh-TW" altLang="en-US" sz="3600" b="1" smtClean="0">
                <a:latin typeface="新細明體"/>
                <a:ea typeface="新細明體"/>
              </a:rPr>
              <a:t>，她</a:t>
            </a:r>
            <a:r>
              <a:rPr lang="zh-TW" altLang="en-US" sz="3600" b="1">
                <a:latin typeface="新細明體"/>
                <a:ea typeface="新細明體"/>
              </a:rPr>
              <a:t>現在為我所做</a:t>
            </a:r>
            <a:r>
              <a:rPr lang="zh-TW" altLang="en-US" sz="3600" b="1" smtClean="0">
                <a:latin typeface="新細明體"/>
                <a:ea typeface="新細明體"/>
              </a:rPr>
              <a:t>的就像是</a:t>
            </a:r>
            <a:r>
              <a:rPr lang="zh-TW" altLang="en-US" sz="3600" b="1">
                <a:latin typeface="新細明體"/>
                <a:ea typeface="新細明體"/>
              </a:rPr>
              <a:t>在為我的安葬所預備的，預先在我身上抹上這些</a:t>
            </a:r>
            <a:r>
              <a:rPr lang="zh-TW" altLang="en-US" sz="3600" b="1" smtClean="0">
                <a:latin typeface="新細明體"/>
                <a:ea typeface="新細明體"/>
              </a:rPr>
              <a:t>香料。」</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耶穌繼續說：「她</a:t>
            </a:r>
            <a:r>
              <a:rPr lang="zh-TW" altLang="en-US" sz="3600" b="1" smtClean="0">
                <a:latin typeface="新細明體"/>
                <a:ea typeface="新細明體"/>
              </a:rPr>
              <a:t>現在做的是</a:t>
            </a:r>
            <a:r>
              <a:rPr lang="zh-TW" altLang="en-US" sz="3600" b="1">
                <a:latin typeface="新細明體"/>
                <a:ea typeface="新細明體"/>
              </a:rPr>
              <a:t>一件值得讚賞的好事，以後不管天國福音傳遍到世界各個角落，都要記得傳揚她為我所做的這事來紀念她。</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宗徒們聽了耶穌所說的，也不好再說什麼</a:t>
            </a:r>
            <a:r>
              <a:rPr lang="zh-TW" altLang="en-US" sz="3600" b="1" smtClean="0">
                <a:latin typeface="新細明體"/>
                <a:ea typeface="新細明體"/>
              </a:rPr>
              <a:t>，便安安靜靜</a:t>
            </a:r>
            <a:r>
              <a:rPr lang="zh-TW" altLang="en-US" sz="3600" b="1">
                <a:latin typeface="新細明體"/>
                <a:ea typeface="新細明體"/>
              </a:rPr>
              <a:t>的看著那女子為耶穌完成了那美好的事。</a:t>
            </a:r>
          </a:p>
        </p:txBody>
      </p:sp>
    </p:spTree>
    <p:extLst>
      <p:ext uri="{BB962C8B-B14F-4D97-AF65-F5344CB8AC3E}">
        <p14:creationId xmlns:p14="http://schemas.microsoft.com/office/powerpoint/2010/main" val="2945651629"/>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朋友，我們再次看到了耶穌是這麼的愛我們，雖然那</a:t>
            </a:r>
            <a:r>
              <a:rPr lang="zh-TW" altLang="en-US" sz="3600" b="1" smtClean="0">
                <a:latin typeface="新細明體"/>
                <a:ea typeface="新細明體"/>
              </a:rPr>
              <a:t>女子做</a:t>
            </a:r>
            <a:r>
              <a:rPr lang="zh-TW" altLang="en-US" sz="3600" b="1">
                <a:latin typeface="新細明體"/>
                <a:ea typeface="新細明體"/>
              </a:rPr>
              <a:t>了一件不讓人認同的事，但看在耶穌的眼裡，祂知道女子是為了愛耶穌而</a:t>
            </a:r>
            <a:r>
              <a:rPr lang="zh-TW" altLang="en-US" sz="3600" b="1" smtClean="0">
                <a:latin typeface="新細明體"/>
                <a:ea typeface="新細明體"/>
              </a:rPr>
              <a:t>做的。</a:t>
            </a:r>
            <a:endParaRPr lang="zh-TW" altLang="en-US" sz="3600" b="1">
              <a:latin typeface="新細明體"/>
              <a:ea typeface="新細明體"/>
            </a:endParaRPr>
          </a:p>
        </p:txBody>
      </p:sp>
    </p:spTree>
    <p:extLst>
      <p:ext uri="{BB962C8B-B14F-4D97-AF65-F5344CB8AC3E}">
        <p14:creationId xmlns:p14="http://schemas.microsoft.com/office/powerpoint/2010/main" val="4078649494"/>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耶穌不但不阻止她，還讓</a:t>
            </a:r>
            <a:r>
              <a:rPr lang="zh-TW" altLang="en-US" sz="3600" b="1" smtClean="0">
                <a:latin typeface="新細明體"/>
                <a:ea typeface="新細明體"/>
              </a:rPr>
              <a:t>她毫無</a:t>
            </a:r>
            <a:r>
              <a:rPr lang="zh-TW" altLang="en-US" sz="3600" b="1">
                <a:latin typeface="新細明體"/>
                <a:ea typeface="新細明體"/>
              </a:rPr>
              <a:t>顧忌</a:t>
            </a:r>
            <a:r>
              <a:rPr lang="zh-TW" altLang="en-US" sz="3600" b="1" smtClean="0">
                <a:latin typeface="新細明體"/>
                <a:ea typeface="新細明體"/>
              </a:rPr>
              <a:t>的完成</a:t>
            </a:r>
            <a:r>
              <a:rPr lang="zh-TW" altLang="en-US" sz="3600" b="1">
                <a:latin typeface="新細明體"/>
                <a:ea typeface="新細明體"/>
              </a:rPr>
              <a:t>了她想做的事，並當著宗徒的</a:t>
            </a:r>
            <a:r>
              <a:rPr lang="zh-TW" altLang="en-US" sz="3600" b="1" smtClean="0">
                <a:latin typeface="新細明體"/>
                <a:ea typeface="新細明體"/>
              </a:rPr>
              <a:t>面讚賞</a:t>
            </a:r>
            <a:r>
              <a:rPr lang="zh-TW" altLang="en-US" sz="3600" b="1">
                <a:latin typeface="新細明體"/>
                <a:ea typeface="新細明體"/>
              </a:rPr>
              <a:t>她為耶穌所做的</a:t>
            </a:r>
            <a:r>
              <a:rPr lang="zh-TW" altLang="en-US" sz="3600" b="1" smtClean="0">
                <a:latin typeface="新細明體"/>
                <a:ea typeface="新細明體"/>
              </a:rPr>
              <a:t>一切。</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也</a:t>
            </a:r>
            <a:r>
              <a:rPr lang="zh-TW" altLang="en-US" sz="3600" b="1">
                <a:latin typeface="新細明體"/>
                <a:ea typeface="新細明體"/>
              </a:rPr>
              <a:t>讓我們知道只要是為了愛耶穌，不必太在意別人的眼光，儘管勇敢去做就對了。</a:t>
            </a:r>
          </a:p>
        </p:txBody>
      </p:sp>
    </p:spTree>
    <p:extLst>
      <p:ext uri="{BB962C8B-B14F-4D97-AF65-F5344CB8AC3E}">
        <p14:creationId xmlns:p14="http://schemas.microsoft.com/office/powerpoint/2010/main" val="2200910226"/>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那女子並不知道</a:t>
            </a:r>
            <a:r>
              <a:rPr lang="zh-TW" altLang="en-US" sz="3600" b="1">
                <a:latin typeface="新細明體"/>
                <a:ea typeface="新細明體"/>
              </a:rPr>
              <a:t>耶穌即將面臨十字架的痛苦，耶穌只有跟宗徒們提過這件事，也告訴他們要有心理準備，宗徒們卻</a:t>
            </a:r>
            <a:r>
              <a:rPr lang="zh-TW" altLang="en-US" sz="3600" b="1" smtClean="0">
                <a:latin typeface="新細明體"/>
                <a:ea typeface="新細明體"/>
              </a:rPr>
              <a:t>完全想不到</a:t>
            </a:r>
            <a:r>
              <a:rPr lang="zh-TW" altLang="en-US" sz="3600" b="1">
                <a:latin typeface="新細明體"/>
                <a:ea typeface="新細明體"/>
              </a:rPr>
              <a:t>可以先為耶穌做</a:t>
            </a:r>
            <a:r>
              <a:rPr lang="zh-TW" altLang="en-US" sz="3600" b="1" smtClean="0">
                <a:latin typeface="新細明體"/>
                <a:ea typeface="新細明體"/>
              </a:rPr>
              <a:t>什麼。</a:t>
            </a:r>
            <a:endParaRPr lang="zh-TW" altLang="en-US" sz="3600" b="1">
              <a:latin typeface="新細明體"/>
              <a:ea typeface="新細明體"/>
            </a:endParaRPr>
          </a:p>
        </p:txBody>
      </p:sp>
    </p:spTree>
    <p:extLst>
      <p:ext uri="{BB962C8B-B14F-4D97-AF65-F5344CB8AC3E}">
        <p14:creationId xmlns:p14="http://schemas.microsoft.com/office/powerpoint/2010/main" val="1821104433"/>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反而是女子在為耶穌抹香液時，耶穌藉此點醒了他們，告訴他們不必為難那女子，女子所做的正是在安葬死人時必然會做的一道程序──塗抹香料，並特別讚賞女子所做的確實是一件美好的事。</a:t>
            </a:r>
          </a:p>
        </p:txBody>
      </p:sp>
    </p:spTree>
    <p:extLst>
      <p:ext uri="{BB962C8B-B14F-4D97-AF65-F5344CB8AC3E}">
        <p14:creationId xmlns:p14="http://schemas.microsoft.com/office/powerpoint/2010/main" val="3761568826"/>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在伯達尼西滿家用餐時，發生了什麼事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會</a:t>
            </a:r>
            <a:r>
              <a:rPr lang="zh-TW" altLang="en-US" sz="3600" b="1" smtClean="0">
                <a:latin typeface="新細明體"/>
                <a:ea typeface="新細明體"/>
              </a:rPr>
              <a:t>有女子</a:t>
            </a:r>
            <a:r>
              <a:rPr lang="zh-TW" altLang="en-US" sz="3600" b="1">
                <a:latin typeface="新細明體"/>
                <a:ea typeface="新細明體"/>
              </a:rPr>
              <a:t>在耶穌頭上抹香液？</a:t>
            </a:r>
          </a:p>
        </p:txBody>
      </p:sp>
    </p:spTree>
    <p:extLst>
      <p:ext uri="{BB962C8B-B14F-4D97-AF65-F5344CB8AC3E}">
        <p14:creationId xmlns:p14="http://schemas.microsoft.com/office/powerpoint/2010/main" val="2058834310"/>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司祭長看到耶穌受到群眾熱烈歡迎時卻非常生氣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司祭長看到耶穌受到群眾歡迎，想除掉祂卻又有所顧忌？</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3.</a:t>
            </a:r>
            <a:r>
              <a:rPr lang="zh-TW" altLang="en-US" sz="3600" b="1" smtClean="0">
                <a:latin typeface="新細明體"/>
                <a:ea typeface="新細明體"/>
              </a:rPr>
              <a:t>為什麼</a:t>
            </a:r>
            <a:r>
              <a:rPr lang="zh-TW" altLang="en-US" sz="3600" b="1">
                <a:latin typeface="新細明體"/>
                <a:ea typeface="新細明體"/>
              </a:rPr>
              <a:t>那女子沒有先徵詢大家同意就在耶穌頭上抹香液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耶穌知道宗徒並不認同女子的作為，卻還是任由她做？</a:t>
            </a:r>
          </a:p>
        </p:txBody>
      </p:sp>
    </p:spTree>
    <p:extLst>
      <p:ext uri="{BB962C8B-B14F-4D97-AF65-F5344CB8AC3E}">
        <p14:creationId xmlns:p14="http://schemas.microsoft.com/office/powerpoint/2010/main" val="3367094419"/>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宗徒要問耶穌，何不將那香液拿去變賣好幫助貧困的人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耶穌知道宗徒有意為難那女子，卻沒有責備他們？</a:t>
            </a:r>
          </a:p>
        </p:txBody>
      </p:sp>
    </p:spTree>
    <p:extLst>
      <p:ext uri="{BB962C8B-B14F-4D97-AF65-F5344CB8AC3E}">
        <p14:creationId xmlns:p14="http://schemas.microsoft.com/office/powerpoint/2010/main" val="2265820408"/>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女子知道香液很貴，卻還是要倒在耶穌頭上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那女子為了愛耶穌，即使知道別人不認同她的作為，還是勇敢的去做？</a:t>
            </a:r>
          </a:p>
        </p:txBody>
      </p:sp>
    </p:spTree>
    <p:extLst>
      <p:ext uri="{BB962C8B-B14F-4D97-AF65-F5344CB8AC3E}">
        <p14:creationId xmlns:p14="http://schemas.microsoft.com/office/powerpoint/2010/main" val="4140033755"/>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84482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耶穌要跟宗徒們說：這女子為我所做的是一件值得讚賞的好事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耶穌要說，不管福音傳遍世界各角落，都要傳揚女子為我做的這事來紀念她？</a:t>
            </a:r>
          </a:p>
        </p:txBody>
      </p:sp>
    </p:spTree>
    <p:extLst>
      <p:ext uri="{BB962C8B-B14F-4D97-AF65-F5344CB8AC3E}">
        <p14:creationId xmlns:p14="http://schemas.microsoft.com/office/powerpoint/2010/main" val="1787880651"/>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覺得宗徒們有真正明白，耶穌為什麼要讚賞女子所做的事嗎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在愛耶穌時會在意別人的眼光嗎？</a:t>
            </a:r>
          </a:p>
        </p:txBody>
      </p:sp>
    </p:spTree>
    <p:extLst>
      <p:ext uri="{BB962C8B-B14F-4D97-AF65-F5344CB8AC3E}">
        <p14:creationId xmlns:p14="http://schemas.microsoft.com/office/powerpoint/2010/main" val="1678982790"/>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她在我身上確實是作了一件美好的事！</a:t>
            </a:r>
            <a:r>
              <a:rPr lang="en-US" altLang="zh-TW" sz="3600" b="1"/>
              <a:t>』</a:t>
            </a:r>
            <a:r>
              <a:rPr lang="zh-TW" altLang="en-US" sz="3600" b="1"/>
              <a:t>」（瑪</a:t>
            </a:r>
            <a:r>
              <a:rPr lang="en-US" altLang="zh-TW" sz="3600" b="1"/>
              <a:t>26,10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盈盈的故事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，耶穌看到了盈盈的用心，以及她為耶穌所做的一切，只要我們用心，耶穌一定也會看到我們為祂所做的一切。</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在生活中，有哪些小小的舉動可以幫助我們愛耶穌？</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耶穌的</a:t>
            </a:r>
            <a:r>
              <a:rPr lang="en-US" altLang="zh-TW" sz="3600" b="1">
                <a:latin typeface="新細明體"/>
                <a:ea typeface="新細明體"/>
              </a:rPr>
              <a:t>12</a:t>
            </a:r>
            <a:r>
              <a:rPr lang="zh-TW" altLang="en-US" sz="3600" b="1">
                <a:latin typeface="新細明體"/>
                <a:ea typeface="新細明體"/>
              </a:rPr>
              <a:t>宗徒之一猶達斯會對耶穌感到失望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當</a:t>
            </a:r>
            <a:r>
              <a:rPr lang="zh-TW" altLang="en-US" sz="3600" b="1">
                <a:latin typeface="新細明體"/>
                <a:ea typeface="新細明體"/>
              </a:rPr>
              <a:t>耶穌</a:t>
            </a:r>
            <a:r>
              <a:rPr lang="en-US" altLang="zh-TW" sz="3600" b="1">
                <a:latin typeface="新細明體"/>
                <a:ea typeface="新細明體"/>
              </a:rPr>
              <a:t>12</a:t>
            </a:r>
            <a:r>
              <a:rPr lang="zh-TW" altLang="en-US" sz="3600" b="1">
                <a:latin typeface="新細明體"/>
                <a:ea typeface="新細明體"/>
              </a:rPr>
              <a:t>宗徒之一的猶達斯對耶穌感到失望時，他做了什麼？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我們今天看到</a:t>
            </a:r>
            <a:r>
              <a:rPr lang="zh-TW" altLang="en-US" sz="3600" b="1" smtClean="0"/>
              <a:t>耶穌不在意</a:t>
            </a:r>
            <a:r>
              <a:rPr lang="zh-TW" altLang="en-US" sz="3600" b="1"/>
              <a:t>那女子沒有經過詢問，就直接將香液倒在祂頭上，耶穌在意的是女子內心的渴慕與誠懇。</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耶穌還很貼心的為她排除了來自宗徒們的為難，讓她可以盡情的做完她想為耶穌所做的一切。</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最讓女子意想不到的是，耶穌還在宗徒面前大大讚賞她的作為，原本還擔心著可能會受到責難，卻出乎意料的得到</a:t>
            </a:r>
            <a:r>
              <a:rPr lang="zh-TW" altLang="en-US" sz="3600" b="1" smtClean="0"/>
              <a:t>讚賞。</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這樣的愛也大大鼓勵我們，不要害怕去愛耶穌，儘管去愛吧，祂的愛總是會讓我們受寵若驚！</a:t>
            </a:r>
            <a:endParaRPr lang="en-US" altLang="zh-TW" sz="3600" b="1"/>
          </a:p>
        </p:txBody>
      </p:sp>
    </p:spTree>
    <p:extLst>
      <p:ext uri="{BB962C8B-B14F-4D97-AF65-F5344CB8AC3E}">
        <p14:creationId xmlns:p14="http://schemas.microsoft.com/office/powerpoint/2010/main" val="3588342148"/>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564904"/>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親愛的主耶穌，感謝祢在今天課程裡的陪伴，透過今天的學習，讓我們看到祢的愛是這麼的讓我們</a:t>
            </a:r>
            <a:r>
              <a:rPr lang="zh-TW" altLang="en-US" sz="3600" b="1" smtClean="0"/>
              <a:t>受寵若驚。</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551837"/>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求祢幫助我們也能像那女子一樣，勇敢的表達我們對祢的愛。以上所求是奉主耶穌的名，阿們。</a:t>
            </a:r>
            <a:endParaRPr lang="en-US" altLang="zh-TW" sz="3600" b="1"/>
          </a:p>
        </p:txBody>
      </p:sp>
    </p:spTree>
    <p:extLst>
      <p:ext uri="{BB962C8B-B14F-4D97-AF65-F5344CB8AC3E}">
        <p14:creationId xmlns:p14="http://schemas.microsoft.com/office/powerpoint/2010/main" val="4103749496"/>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宗徒猶達斯與敵</a:t>
            </a:r>
            <a:r>
              <a:rPr lang="zh-TW" altLang="en-US" sz="6600" b="1" smtClean="0">
                <a:latin typeface="Microsoft JhengHei Light" panose="020b0304030504040204" pitchFamily="34" charset="-120"/>
                <a:ea typeface="Microsoft JhengHei Light" panose="020b0304030504040204" pitchFamily="34" charset="-120"/>
              </a:rPr>
              <a:t>商議</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出賣</a:t>
            </a:r>
            <a:r>
              <a:rPr lang="zh-TW" altLang="en-US" sz="6600" b="1">
                <a:latin typeface="Microsoft JhengHei Light" panose="020b0304030504040204" pitchFamily="34" charset="-120"/>
                <a:ea typeface="Microsoft JhengHei Light" panose="020b0304030504040204" pitchFamily="34" charset="-120"/>
              </a:rPr>
              <a:t>耶穌</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-8</a:t>
            </a:r>
          </a:p>
        </p:txBody>
      </p:sp>
    </p:spTree>
    <p:extLst>
      <p:ext uri="{BB962C8B-B14F-4D97-AF65-F5344CB8AC3E}">
        <p14:creationId xmlns:p14="http://schemas.microsoft.com/office/powerpoint/2010/main" val="3593360294"/>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8478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315781"/>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親愛的主耶穌，謝謝祢在每天的生活中陪伴我們，也常常提醒我們要來上主日學，更加認識祢、親近祢，求祢幫助我們今天好好上課、認真學習。以上所求是奉祢的名，阿們。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791580" y="2243773"/>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親愛的主耶穌，感謝讚美祢，祢是這麼的愛我們，親自來到我們中間為我們受苦，只為了讓我們明白天主的愛，求祢幫助我們認真上課，給我們勇氣願意跟隨祢。以上所求是靠祢的名。阿們。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當耶穌知道司祭長想除掉祂時，心裡會感到害怕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耶穌對自己眼前的十字苦路感到害怕，仍要勇敢的面對？</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26,14~16</a:t>
            </a:r>
            <a:r>
              <a:rPr lang="zh-TW" altLang="zh-TW" sz="3600" b="1"/>
              <a:t>、</a:t>
            </a:r>
            <a:r>
              <a:rPr lang="en-US" altLang="zh-TW" sz="3600" b="1"/>
              <a:t>47~50</a:t>
            </a:r>
            <a:r>
              <a:rPr lang="zh-TW" altLang="zh-TW" sz="3600" b="1"/>
              <a:t>、</a:t>
            </a:r>
            <a:r>
              <a:rPr lang="en-US" altLang="zh-TW" sz="3600" b="1"/>
              <a:t>27,3~8</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你曾經和</a:t>
            </a:r>
            <a:r>
              <a:rPr lang="zh-TW" altLang="en-US" sz="3600" b="1"/>
              <a:t>同學或好朋友吵過架嗎？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551837"/>
            <a:ext cx="716479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吵架時，心情會難過嗎？會常常吵架嗎？還是很久才吵一次？或是都不吵架？</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538663" y="3105834"/>
            <a:ext cx="60666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你們會為了什麼事情吵架呢？</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小故事──露西和艾麗</a:t>
            </a:r>
            <a:r>
              <a:rPr lang="zh-TW" altLang="en-US" sz="4800" b="1" smtClean="0"/>
              <a:t>絲</a:t>
            </a:r>
            <a:endParaRPr lang="en-US" altLang="zh-TW" sz="4800" b="1" smtClean="0"/>
          </a:p>
          <a:p>
            <a:pPr algn="ctr"/>
            <a:r>
              <a:rPr lang="zh-TW" altLang="en-US" sz="4800" b="1" smtClean="0"/>
              <a:t>圖書館</a:t>
            </a:r>
            <a:r>
              <a:rPr lang="zh-TW" altLang="en-US" sz="4800" b="1"/>
              <a:t>看電影</a:t>
            </a:r>
            <a:endParaRPr lang="en-US" sz="4800" b="1"/>
          </a:p>
        </p:txBody>
      </p:sp>
    </p:spTree>
    <p:extLst>
      <p:ext uri="{BB962C8B-B14F-4D97-AF65-F5344CB8AC3E}">
        <p14:creationId xmlns:p14="http://schemas.microsoft.com/office/powerpoint/2010/main" val="589072809"/>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在聖經裡也有一個這樣的人，他還是耶穌的學生，完全不顧自己的老師是多麼的愛他們，竟然出賣</a:t>
            </a:r>
            <a:r>
              <a:rPr lang="zh-TW" altLang="en-US" sz="3600" b="1" smtClean="0"/>
              <a:t>老師。</a:t>
            </a:r>
            <a:endParaRPr lang="en-US" altLang="zh-TW" sz="3600" b="1" smtClean="0"/>
          </a:p>
          <a:p>
            <a:endParaRPr lang="en-US" altLang="zh-TW" sz="3600" b="1"/>
          </a:p>
          <a:p>
            <a:r>
              <a:rPr lang="zh-TW" altLang="en-US" sz="3600" b="1" smtClean="0"/>
              <a:t>這</a:t>
            </a:r>
            <a:r>
              <a:rPr lang="zh-TW" altLang="en-US" sz="3600" b="1"/>
              <a:t>人便是</a:t>
            </a:r>
            <a:r>
              <a:rPr lang="en-US" altLang="zh-TW" sz="3600" b="1"/>
              <a:t>12</a:t>
            </a:r>
            <a:r>
              <a:rPr lang="zh-TW" altLang="en-US" sz="3600" b="1"/>
              <a:t>宗徒之一的猶達斯。</a:t>
            </a:r>
          </a:p>
        </p:txBody>
      </p:sp>
    </p:spTree>
    <p:extLst>
      <p:ext uri="{BB962C8B-B14F-4D97-AF65-F5344CB8AC3E}">
        <p14:creationId xmlns:p14="http://schemas.microsoft.com/office/powerpoint/2010/main" val="3425409078"/>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耶穌在宣講天國福音時，當時的經師、法利塞人和司祭長，</a:t>
            </a:r>
            <a:r>
              <a:rPr lang="zh-TW" altLang="en-US" sz="3600" b="1" smtClean="0"/>
              <a:t>都很不喜歡</a:t>
            </a:r>
            <a:r>
              <a:rPr lang="zh-TW" altLang="en-US" sz="3600" b="1"/>
              <a:t>祂</a:t>
            </a:r>
            <a:r>
              <a:rPr lang="zh-TW" altLang="en-US" sz="3600" b="1" smtClean="0"/>
              <a:t>，</a:t>
            </a:r>
            <a:r>
              <a:rPr lang="zh-TW" altLang="en-US" sz="3600" b="1"/>
              <a:t>他們</a:t>
            </a:r>
            <a:r>
              <a:rPr lang="zh-TW" altLang="en-US" sz="3600" b="1" smtClean="0"/>
              <a:t>不相信</a:t>
            </a:r>
            <a:r>
              <a:rPr lang="zh-TW" altLang="en-US" sz="3600" b="1"/>
              <a:t>耶穌說自己是天主的兒子，</a:t>
            </a:r>
            <a:r>
              <a:rPr lang="zh-TW" altLang="en-US" sz="3600" b="1" smtClean="0"/>
              <a:t>雖然耶穌</a:t>
            </a:r>
            <a:r>
              <a:rPr lang="zh-TW" altLang="en-US" sz="3600" b="1"/>
              <a:t>顯了許多奇蹟，但還是不願意相信祂。</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他們也很嫉妒耶穌</a:t>
            </a:r>
            <a:r>
              <a:rPr lang="zh-TW" altLang="en-US" sz="3600" b="1" smtClean="0"/>
              <a:t>，有</a:t>
            </a:r>
            <a:r>
              <a:rPr lang="zh-TW" altLang="en-US" sz="3600" b="1"/>
              <a:t>太多的人喜歡耶穌，甚至在耶穌進入耶路撒冷要過逾越節時，還熱切歡迎祂，好像在迎接國王一樣。</a:t>
            </a:r>
          </a:p>
        </p:txBody>
      </p:sp>
    </p:spTree>
    <p:extLst>
      <p:ext uri="{BB962C8B-B14F-4D97-AF65-F5344CB8AC3E}">
        <p14:creationId xmlns:p14="http://schemas.microsoft.com/office/powerpoint/2010/main" val="1159765175"/>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經師、法利塞人和司祭長雖然多次挑戰耶穌，想趁機抓住耶穌的把柄控告祂</a:t>
            </a:r>
            <a:r>
              <a:rPr lang="zh-TW" altLang="en-US" sz="3600" b="1" smtClean="0"/>
              <a:t>，但都</a:t>
            </a:r>
            <a:r>
              <a:rPr lang="zh-TW" altLang="en-US" sz="3600" b="1"/>
              <a:t>沒成功</a:t>
            </a:r>
            <a:r>
              <a:rPr lang="zh-TW" altLang="en-US" sz="3600" b="1" smtClean="0"/>
              <a:t>。</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正在一籌莫展時，竟然來了一個人，說他可以幫忙一起設計陷害耶穌，他們高興極了，馬上跟他討論，這人便是耶穌</a:t>
            </a:r>
            <a:r>
              <a:rPr lang="en-US" altLang="zh-TW" sz="3600" b="1"/>
              <a:t>12</a:t>
            </a:r>
            <a:r>
              <a:rPr lang="zh-TW" altLang="en-US" sz="3600" b="1"/>
              <a:t>宗徒之一的猶達斯。</a:t>
            </a:r>
          </a:p>
        </p:txBody>
      </p:sp>
    </p:spTree>
    <p:extLst>
      <p:ext uri="{BB962C8B-B14F-4D97-AF65-F5344CB8AC3E}">
        <p14:creationId xmlns:p14="http://schemas.microsoft.com/office/powerpoint/2010/main" val="596889006"/>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3</a:t>
            </a:r>
            <a:r>
              <a:rPr lang="zh-TW" altLang="en-US" sz="3600" b="1" smtClean="0">
                <a:latin typeface="+mj-ea"/>
                <a:ea typeface="+mj-ea"/>
              </a:rPr>
              <a:t>上</a:t>
            </a:r>
            <a:r>
              <a:rPr lang="en-US" altLang="zh-TW" sz="3600" b="1" smtClean="0">
                <a:latin typeface="+mj-ea"/>
                <a:ea typeface="+mj-ea"/>
              </a:rPr>
              <a:t>-1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猶達</a:t>
            </a:r>
            <a:r>
              <a:rPr lang="zh-TW" altLang="en-US" sz="3600" b="1" smtClean="0"/>
              <a:t>斯一直期望耶穌能帶領猶太人推翻</a:t>
            </a:r>
            <a:r>
              <a:rPr lang="zh-TW" altLang="en-US" sz="3600" b="1"/>
              <a:t>羅馬帝國的統治</a:t>
            </a:r>
            <a:r>
              <a:rPr lang="zh-TW" altLang="en-US" sz="3600" b="1" smtClean="0"/>
              <a:t>，沒想到，耶穌一天到晚</a:t>
            </a:r>
            <a:r>
              <a:rPr lang="zh-TW" altLang="en-US" sz="3600" b="1"/>
              <a:t>講的都是天主的國和天主的愛</a:t>
            </a:r>
            <a:r>
              <a:rPr lang="zh-TW" altLang="en-US" sz="3600" b="1" smtClean="0"/>
              <a:t>，這令猶達斯感到非常失望。</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經師、法利塞人和司祭長聽了，便相信了他，也賞給他</a:t>
            </a:r>
            <a:r>
              <a:rPr lang="en-US" altLang="zh-TW" sz="3600" b="1">
                <a:latin typeface="新細明體"/>
                <a:ea typeface="新細明體"/>
              </a:rPr>
              <a:t>30</a:t>
            </a:r>
            <a:r>
              <a:rPr lang="zh-TW" altLang="en-US" sz="3600" b="1">
                <a:latin typeface="新細明體"/>
                <a:ea typeface="新細明體"/>
              </a:rPr>
              <a:t>塊銀錢，他們便一起商量要怎麼除掉耶穌。</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55679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司祭長特別交待不能在公開場合做這事</a:t>
            </a:r>
            <a:r>
              <a:rPr lang="zh-TW" altLang="en-US" sz="3600" b="1" smtClean="0">
                <a:latin typeface="新細明體"/>
                <a:ea typeface="新細明體"/>
              </a:rPr>
              <a:t>，白天</a:t>
            </a:r>
            <a:r>
              <a:rPr lang="zh-TW" altLang="en-US" sz="3600" b="1">
                <a:latin typeface="新細明體"/>
                <a:ea typeface="新細明體"/>
              </a:rPr>
              <a:t>耶穌身旁都有群眾</a:t>
            </a:r>
            <a:r>
              <a:rPr lang="zh-TW" altLang="en-US" sz="3600" b="1" smtClean="0">
                <a:latin typeface="新細明體"/>
                <a:ea typeface="新細明體"/>
              </a:rPr>
              <a:t>，最好是等到夜晚再下手。</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猶</a:t>
            </a:r>
            <a:r>
              <a:rPr lang="zh-TW" altLang="en-US" sz="3600" b="1">
                <a:latin typeface="新細明體"/>
                <a:ea typeface="新細明體"/>
              </a:rPr>
              <a:t>達斯聽</a:t>
            </a:r>
            <a:r>
              <a:rPr lang="zh-TW" altLang="en-US" sz="3600" b="1" smtClean="0">
                <a:latin typeface="新細明體"/>
                <a:ea typeface="新細明體"/>
              </a:rPr>
              <a:t>了便</a:t>
            </a:r>
            <a:r>
              <a:rPr lang="zh-TW" altLang="en-US" sz="3600" b="1">
                <a:latin typeface="新細明體"/>
                <a:ea typeface="新細明體"/>
              </a:rPr>
              <a:t>先離開，等待適當機會再通報司祭長。</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猶達斯回到耶穌身邊，裝做什麼事都沒發生一樣，一起</a:t>
            </a:r>
            <a:r>
              <a:rPr lang="zh-TW" altLang="en-US" sz="3600" b="1" smtClean="0">
                <a:latin typeface="新細明體"/>
                <a:ea typeface="新細明體"/>
              </a:rPr>
              <a:t>和耶穌慶祝</a:t>
            </a:r>
            <a:r>
              <a:rPr lang="zh-TW" altLang="en-US" sz="3600" b="1">
                <a:latin typeface="新細明體"/>
                <a:ea typeface="新細明體"/>
              </a:rPr>
              <a:t>逾越節</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吃</a:t>
            </a:r>
            <a:r>
              <a:rPr lang="zh-TW" altLang="en-US" sz="3600" b="1">
                <a:latin typeface="新細明體"/>
                <a:ea typeface="新細明體"/>
              </a:rPr>
              <a:t>完逾越節晚餐，耶穌準備到山園中祈禱，還吩咐伯多祿、若望和雅各伯和祂一起去。</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55679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猶達斯覺得機會來了，趕緊通報司祭長，還約定好暗號，免得夜色昏暗沒看清楚而抓錯了人</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司</a:t>
            </a:r>
            <a:r>
              <a:rPr lang="zh-TW" altLang="en-US" sz="3600" b="1">
                <a:latin typeface="新細明體"/>
                <a:ea typeface="新細明體"/>
              </a:rPr>
              <a:t>祭長便召集人馬，前往猶達斯通報的地點，準備抓耶穌。</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猶達斯到了耶穌祈禱的山園</a:t>
            </a:r>
            <a:r>
              <a:rPr lang="zh-TW" altLang="en-US" sz="3600" b="1" smtClean="0">
                <a:latin typeface="新細明體"/>
                <a:ea typeface="新細明體"/>
              </a:rPr>
              <a:t>，躲</a:t>
            </a:r>
            <a:r>
              <a:rPr lang="zh-TW" altLang="en-US" sz="3600" b="1">
                <a:latin typeface="新細明體"/>
                <a:ea typeface="新細明體"/>
              </a:rPr>
              <a:t>在</a:t>
            </a:r>
            <a:r>
              <a:rPr lang="zh-TW" altLang="en-US" sz="3600" b="1" smtClean="0">
                <a:latin typeface="新細明體"/>
                <a:ea typeface="新細明體"/>
              </a:rPr>
              <a:t>一旁等到了適當的時機，便上前</a:t>
            </a:r>
            <a:r>
              <a:rPr lang="zh-TW" altLang="en-US" sz="3600" b="1">
                <a:latin typeface="新細明體"/>
                <a:ea typeface="新細明體"/>
              </a:rPr>
              <a:t>擁抱耶穌，還貼近耶穌的臉頰親吻祂</a:t>
            </a:r>
            <a:r>
              <a:rPr lang="zh-TW" altLang="en-US" sz="3600" b="1" smtClean="0">
                <a:latin typeface="新細明體"/>
                <a:ea typeface="新細明體"/>
              </a:rPr>
              <a:t>。</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看到猶達斯出現，似乎一點也不感到意外，還很鎮定的對他說：「朋友，我知道你要做的事，就做吧！」</a:t>
            </a:r>
          </a:p>
        </p:txBody>
      </p:sp>
    </p:spTree>
    <p:extLst>
      <p:ext uri="{BB962C8B-B14F-4D97-AF65-F5344CB8AC3E}">
        <p14:creationId xmlns:p14="http://schemas.microsoft.com/office/powerpoint/2010/main" val="507007507"/>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猶達斯還不明白耶穌的話時，司祭長已看到猶達斯指定的記號，看到他親吻的人那人便是耶穌，立即帶著人馬衝出來抓住了耶穌。</a:t>
            </a:r>
          </a:p>
        </p:txBody>
      </p:sp>
    </p:spTree>
    <p:extLst>
      <p:ext uri="{BB962C8B-B14F-4D97-AF65-F5344CB8AC3E}">
        <p14:creationId xmlns:p14="http://schemas.microsoft.com/office/powerpoint/2010/main" val="3116574838"/>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司祭長連夜將耶穌帶回去公審，也不給耶穌辯駁的機會，便判了耶穌死刑。</a:t>
            </a:r>
          </a:p>
        </p:txBody>
      </p:sp>
    </p:spTree>
    <p:extLst>
      <p:ext uri="{BB962C8B-B14F-4D97-AF65-F5344CB8AC3E}">
        <p14:creationId xmlns:p14="http://schemas.microsoft.com/office/powerpoint/2010/main" val="2945651629"/>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猶達斯聽到判決，恍如晴天霹靂一般</a:t>
            </a:r>
            <a:r>
              <a:rPr lang="zh-TW" altLang="en-US" sz="3600" b="1" smtClean="0">
                <a:latin typeface="新細明體"/>
                <a:ea typeface="新細明體"/>
              </a:rPr>
              <a:t>，這</a:t>
            </a:r>
            <a:r>
              <a:rPr lang="zh-TW" altLang="en-US" sz="3600" b="1">
                <a:latin typeface="新細明體"/>
                <a:ea typeface="新細明體"/>
              </a:rPr>
              <a:t>才明白自己鑄下了大錯，感到非常懊悔。</a:t>
            </a:r>
          </a:p>
        </p:txBody>
      </p:sp>
    </p:spTree>
    <p:extLst>
      <p:ext uri="{BB962C8B-B14F-4D97-AF65-F5344CB8AC3E}">
        <p14:creationId xmlns:p14="http://schemas.microsoft.com/office/powerpoint/2010/main" val="4078649494"/>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「群眾看見耶穌騎著驢駒進城都歡呼說：『因上主之名而來的君王，應受讚頌！』」（路</a:t>
            </a:r>
            <a:r>
              <a:rPr lang="en-US" altLang="zh-TW" sz="3600" b="1"/>
              <a:t>19,38</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猶達斯希望還有挽回的機會，趕緊去見司祭長：「耶穌是無辜的，我不該出賣自己的老師，我犯了罪，你們給我的銀錢都在這裡，統統還給你們，請你們放了耶穌！」</a:t>
            </a:r>
          </a:p>
        </p:txBody>
      </p:sp>
    </p:spTree>
    <p:extLst>
      <p:ext uri="{BB962C8B-B14F-4D97-AF65-F5344CB8AC3E}">
        <p14:creationId xmlns:p14="http://schemas.microsoft.com/office/powerpoint/2010/main" val="2200910226"/>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司祭長絲毫不理會猶達斯，冷冷的對他說：「那是你自己的事，是你自己做的決定，和我們有何關係呢？」</a:t>
            </a:r>
          </a:p>
        </p:txBody>
      </p:sp>
    </p:spTree>
    <p:extLst>
      <p:ext uri="{BB962C8B-B14F-4D97-AF65-F5344CB8AC3E}">
        <p14:creationId xmlns:p14="http://schemas.microsoft.com/office/powerpoint/2010/main" val="1821104433"/>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猶達斯見事情已無法挽回，丟下銀錢衝了出去，他知道自己已無臉再回去見宗徒，便找了個偏僻處上吊，向耶穌懺悔。</a:t>
            </a:r>
          </a:p>
        </p:txBody>
      </p:sp>
    </p:spTree>
    <p:extLst>
      <p:ext uri="{BB962C8B-B14F-4D97-AF65-F5344CB8AC3E}">
        <p14:creationId xmlns:p14="http://schemas.microsoft.com/office/powerpoint/2010/main" val="3761568826"/>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有人將這事跟司祭長說了，他便吩咐：「那銀錢已用血付出了代價，不可放入奉獻箱裡，便用錢買塊的叫</a:t>
            </a:r>
            <a:r>
              <a:rPr lang="en-US" altLang="zh-TW" sz="3600" b="1">
                <a:latin typeface="新細明體"/>
                <a:ea typeface="新細明體"/>
              </a:rPr>
              <a:t>『</a:t>
            </a:r>
            <a:r>
              <a:rPr lang="zh-TW" altLang="en-US" sz="3600" b="1">
                <a:latin typeface="新細明體"/>
                <a:ea typeface="新細明體"/>
              </a:rPr>
              <a:t>血田</a:t>
            </a:r>
            <a:r>
              <a:rPr lang="en-US" altLang="zh-TW" sz="3600" b="1">
                <a:latin typeface="新細明體"/>
                <a:ea typeface="新細明體"/>
              </a:rPr>
              <a:t>』</a:t>
            </a:r>
            <a:r>
              <a:rPr lang="zh-TW" altLang="en-US" sz="3600" b="1">
                <a:latin typeface="新細明體"/>
                <a:ea typeface="新細明體"/>
              </a:rPr>
              <a:t>，來埋葬外鄉人。」</a:t>
            </a:r>
          </a:p>
        </p:txBody>
      </p:sp>
    </p:spTree>
    <p:extLst>
      <p:ext uri="{BB962C8B-B14F-4D97-AF65-F5344CB8AC3E}">
        <p14:creationId xmlns:p14="http://schemas.microsoft.com/office/powerpoint/2010/main" val="1616082063"/>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539552" y="3105834"/>
            <a:ext cx="80648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現在，我們一起念一遍這段故事的聖言。</a:t>
            </a:r>
          </a:p>
        </p:txBody>
      </p:sp>
    </p:spTree>
    <p:extLst>
      <p:ext uri="{BB962C8B-B14F-4D97-AF65-F5344CB8AC3E}">
        <p14:creationId xmlns:p14="http://schemas.microsoft.com/office/powerpoint/2010/main" val="887332906"/>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耶穌宣講天國福音時，經師、法利塞人和司祭長都一直對他很不滿</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經師和司祭長看到</a:t>
            </a:r>
            <a:r>
              <a:rPr lang="zh-TW" altLang="en-US" sz="3600" b="1" smtClean="0">
                <a:latin typeface="新細明體"/>
                <a:ea typeface="新細明體"/>
              </a:rPr>
              <a:t>群眾歡迎</a:t>
            </a:r>
            <a:r>
              <a:rPr lang="zh-TW" altLang="en-US" sz="3600" b="1">
                <a:latin typeface="新細明體"/>
                <a:ea typeface="新細明體"/>
              </a:rPr>
              <a:t>耶穌進耶路撒冷便很想除掉祂？</a:t>
            </a:r>
          </a:p>
        </p:txBody>
      </p:sp>
    </p:spTree>
    <p:extLst>
      <p:ext uri="{BB962C8B-B14F-4D97-AF65-F5344CB8AC3E}">
        <p14:creationId xmlns:p14="http://schemas.microsoft.com/office/powerpoint/2010/main" val="2058834310"/>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猶達斯要幫司祭長抓耶穌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司祭長和經師他們不敢在公開場合抓耶穌？</a:t>
            </a:r>
          </a:p>
        </p:txBody>
      </p:sp>
    </p:spTree>
    <p:extLst>
      <p:ext uri="{BB962C8B-B14F-4D97-AF65-F5344CB8AC3E}">
        <p14:creationId xmlns:p14="http://schemas.microsoft.com/office/powerpoint/2010/main" val="3367094419"/>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吃完逾越節晚餐要到山園中祈禱時，為什麼猶達斯覺得這是抓耶穌的好機會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a:latin typeface="新細明體"/>
                <a:ea typeface="新細明體"/>
              </a:rPr>
              <a:t>為什麼</a:t>
            </a:r>
            <a:r>
              <a:rPr lang="zh-TW" altLang="en-US" sz="3600" b="1" smtClean="0">
                <a:latin typeface="新細明體"/>
                <a:ea typeface="新細明體"/>
              </a:rPr>
              <a:t>耶穌</a:t>
            </a:r>
            <a:r>
              <a:rPr lang="zh-TW" altLang="en-US" sz="3600" b="1">
                <a:latin typeface="新細明體"/>
                <a:ea typeface="新細明體"/>
              </a:rPr>
              <a:t>在山園祈禱看到猶達斯出現</a:t>
            </a:r>
            <a:r>
              <a:rPr lang="zh-TW" altLang="en-US" sz="3600" b="1" smtClean="0">
                <a:latin typeface="新細明體"/>
                <a:ea typeface="新細明體"/>
              </a:rPr>
              <a:t>，一點</a:t>
            </a:r>
            <a:r>
              <a:rPr lang="zh-TW" altLang="en-US" sz="3600" b="1">
                <a:latin typeface="新細明體"/>
                <a:ea typeface="新細明體"/>
              </a:rPr>
              <a:t>也不感到意外？</a:t>
            </a:r>
          </a:p>
        </p:txBody>
      </p:sp>
    </p:spTree>
    <p:extLst>
      <p:ext uri="{BB962C8B-B14F-4D97-AF65-F5344CB8AC3E}">
        <p14:creationId xmlns:p14="http://schemas.microsoft.com/office/powerpoint/2010/main" val="2265820408"/>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猶達斯在山園中看到耶穌要特別擁抱祂，還親吻祂的臉頰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司祭長一抓到耶穌便急著連夜審判祂、還判耶穌死刑？</a:t>
            </a:r>
          </a:p>
        </p:txBody>
      </p:sp>
    </p:spTree>
    <p:extLst>
      <p:ext uri="{BB962C8B-B14F-4D97-AF65-F5344CB8AC3E}">
        <p14:creationId xmlns:p14="http://schemas.microsoft.com/office/powerpoint/2010/main" val="4140033755"/>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猶達斯一聽到耶穌被判死刑非常震驚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猶</a:t>
            </a:r>
            <a:r>
              <a:rPr lang="zh-TW" altLang="en-US" sz="3600" b="1">
                <a:latin typeface="新細明體"/>
                <a:ea typeface="新細明體"/>
              </a:rPr>
              <a:t>達斯聽到耶穌被判死刑後，他做了什麼？</a:t>
            </a:r>
          </a:p>
        </p:txBody>
      </p:sp>
    </p:spTree>
    <p:extLst>
      <p:ext uri="{BB962C8B-B14F-4D97-AF65-F5344CB8AC3E}">
        <p14:creationId xmlns:p14="http://schemas.microsoft.com/office/powerpoint/2010/main" val="1787880651"/>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有望的故事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覺得耶穌被猶達斯出賣會寬恕他、還是會責怪他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覺得猶達斯出賣自己的老師耶穌，他是個壞人嗎？</a:t>
            </a:r>
          </a:p>
        </p:txBody>
      </p:sp>
    </p:spTree>
    <p:extLst>
      <p:ext uri="{BB962C8B-B14F-4D97-AF65-F5344CB8AC3E}">
        <p14:creationId xmlns:p14="http://schemas.microsoft.com/office/powerpoint/2010/main" val="1678982790"/>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「耶穌對猶達斯說：</a:t>
            </a:r>
            <a:r>
              <a:rPr lang="en-US" altLang="zh-TW" sz="3600" b="1"/>
              <a:t>『</a:t>
            </a:r>
            <a:r>
              <a:rPr lang="zh-TW" altLang="en-US" sz="3600" b="1"/>
              <a:t>朋友，我知道你要做的事，就做吧！</a:t>
            </a:r>
            <a:r>
              <a:rPr lang="en-US" altLang="zh-TW" sz="3600" b="1"/>
              <a:t>』</a:t>
            </a:r>
            <a:r>
              <a:rPr lang="zh-TW" altLang="en-US" sz="3600" b="1"/>
              <a:t>」（瑪</a:t>
            </a:r>
            <a:r>
              <a:rPr lang="en-US" altLang="zh-TW" sz="3600" b="1"/>
              <a:t>26,50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嘉琪媽媽的故事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，嘉琪媽媽看到耶穌願意寬恕猶達斯，決定再給阿明一次機會，這樣的愛鼓勵了阿明再也不犯錯了。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嘉琪</a:t>
            </a:r>
            <a:r>
              <a:rPr lang="zh-TW" altLang="en-US" sz="3600" b="1"/>
              <a:t>媽媽真是不簡單，願意原諒傷害自己女兒的兇手，給他重生的機會，也讓自己走出傷痛。</a:t>
            </a:r>
            <a:endParaRPr lang="en-US" altLang="zh-TW" sz="3600" b="1" smtClean="0"/>
          </a:p>
        </p:txBody>
      </p:sp>
    </p:spTree>
    <p:extLst>
      <p:ext uri="{BB962C8B-B14F-4D97-AF65-F5344CB8AC3E}">
        <p14:creationId xmlns:p14="http://schemas.microsoft.com/office/powerpoint/2010/main" val="1536578267"/>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在生活中，來幫助自己像嘉琪媽媽一樣，多給別人一次重生的機會？</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今天從猶達斯出賣耶穌的故事中，我們再一次看到耶穌是這麼的愛我們，即使猶達斯犯下這麼嚴重的錯誤，耶穌還是寬恕他。</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耶穌還很貼心的為她排除了來自宗徒們的為難，讓她可以盡情的做完她想為耶穌所做的一切。</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3099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，在生活中，不管遇到什麼樣的事，讓我們不知道該怎麼辦或害怕的時候，都可以跟耶穌</a:t>
            </a:r>
            <a:r>
              <a:rPr lang="zh-TW" altLang="en-US" sz="3600" b="1" smtClean="0"/>
              <a:t>祈禱。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在生活中，我們要常記得耶穌對我們的愛，特別是我們犯錯時，一定要勇於認錯，及時悔改。</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像阿明一樣，重新再給自己一次機會，不再犯錯，才不辜負耶穌對我們的愛。</a:t>
            </a:r>
            <a:endParaRPr lang="en-US" altLang="zh-TW" sz="3600" b="1"/>
          </a:p>
        </p:txBody>
      </p:sp>
    </p:spTree>
    <p:extLst>
      <p:ext uri="{BB962C8B-B14F-4D97-AF65-F5344CB8AC3E}">
        <p14:creationId xmlns:p14="http://schemas.microsoft.com/office/powerpoint/2010/main" val="3588342148"/>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988840"/>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親愛的主耶穌，謝謝祢這麼愛我們，當我們犯錯時，祢也一再的給我們機會，求祢幫助我們常記得祢對我們的愛，在生活中盡量不犯錯，做祢的好寶貝。以上所求是靠祢的名，阿們。</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耶穌親自為宗徒洗腳</a:t>
            </a:r>
            <a:endParaRPr lang="en-US" altLang="zh-TW" sz="6600" b="1">
              <a:latin typeface="Microsoft JhengHei Light" panose="020b0304030504040204" pitchFamily="34" charset="-120"/>
              <a:ea typeface="Microsoft JhengHei Light" panose="020b0304030504040204" pitchFamily="34" charset="-120"/>
            </a:endParaRPr>
          </a:p>
          <a:p>
            <a:r>
              <a:rPr lang="zh-TW" altLang="en-US" sz="6600" b="1">
                <a:latin typeface="Microsoft JhengHei Light" panose="020b0304030504040204" pitchFamily="34" charset="-120"/>
                <a:ea typeface="Microsoft JhengHei Light" panose="020b0304030504040204" pitchFamily="34" charset="-120"/>
              </a:rPr>
              <a:t>立下榜樣</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上</a:t>
            </a:r>
            <a:r>
              <a:rPr lang="en-US" altLang="zh-TW" sz="4800" b="1">
                <a:solidFill>
                  <a:srgbClr val="7195C1"/>
                </a:solidFill>
                <a:latin typeface="Microsoft JhengHei Light" panose="020b0304030504040204" pitchFamily="34" charset="-120"/>
                <a:ea typeface="Microsoft JhengHei Light" panose="020b0304030504040204" pitchFamily="34" charset="-120"/>
              </a:rPr>
              <a:t>-9</a:t>
            </a:r>
          </a:p>
        </p:txBody>
      </p:sp>
    </p:spTree>
    <p:extLst>
      <p:ext uri="{BB962C8B-B14F-4D97-AF65-F5344CB8AC3E}">
        <p14:creationId xmlns:p14="http://schemas.microsoft.com/office/powerpoint/2010/main" val="3593360294"/>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課前禱： </a:t>
            </a:r>
            <a:endParaRPr lang="en-US" sz="4800" b="1">
              <a:solidFill>
                <a:srgbClr val="7195C1"/>
              </a:solidFill>
            </a:endParaRPr>
          </a:p>
        </p:txBody>
      </p:sp>
      <p:sp>
        <p:nvSpPr>
          <p:cNvPr id="3" name="文字方塊 2"/>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親愛的主耶穌，感謝讚美祢，祢是這麼的愛我們，天天都陪在我們身旁和我們在一起，求祢幫助我們上課時認真學習，並在生活中跟隨祢的腳步，將祢的愛帶給更多的人。以上所求是因祢的名，阿們。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13,1~17</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小朋友，你們愛媽媽呢？</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551837"/>
            <a:ext cx="716479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每一年的母親節，為了跟媽媽表示感謝，你們有沒有送母親節的卡片或是禮物給媽媽呢？</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115616" y="2828835"/>
            <a:ext cx="705678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媽媽收到你們送的卡片或禮物是不是都很開心呢？</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就像有望的媽媽一樣，祂一定會陪在我們身邊保護我們。</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583668" y="3105834"/>
            <a:ext cx="597666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我們來看一段母親節的影片。</a:t>
            </a:r>
            <a:endParaRPr lang="en-US" altLang="zh-TW" sz="3600" b="1"/>
          </a:p>
        </p:txBody>
      </p:sp>
    </p:spTree>
    <p:extLst>
      <p:ext uri="{BB962C8B-B14F-4D97-AF65-F5344CB8AC3E}">
        <p14:creationId xmlns:p14="http://schemas.microsoft.com/office/powerpoint/2010/main" val="1957511585"/>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你們知道為什麼是洗腳呢？因為洗腳是有故事的，洗腳的故事是出自於聖經，而幫人洗腳的就是耶穌。</a:t>
            </a:r>
            <a:endParaRPr lang="en-US" altLang="zh-TW" sz="3600" b="1"/>
          </a:p>
          <a:p>
            <a:endParaRPr lang="en-US" altLang="zh-TW" sz="3600" b="1"/>
          </a:p>
          <a:p>
            <a:r>
              <a:rPr lang="zh-TW" altLang="en-US" sz="3600" b="1"/>
              <a:t>今天我們就要來聽聽耶穌幫人洗腳的故事！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耶穌來到世界上，花了三年的時間，走遍了各的宣講天國福音，受到很多人的擁護，但也受到當時的司祭長和經師們的嫉妒。</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97839"/>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就在祂第三次來到耶路撒冷聖城過逾越節時，祂已預知即將被害，心裡想到的就是跟隨祂三年的</a:t>
            </a:r>
            <a:r>
              <a:rPr lang="en-US" altLang="zh-TW" sz="3600" b="1"/>
              <a:t>12</a:t>
            </a:r>
            <a:r>
              <a:rPr lang="zh-TW" altLang="en-US" sz="3600" b="1"/>
              <a:t>宗徒，就在和他們一起享用逾越節晚餐前，特別為他們一一洗腳。</a:t>
            </a:r>
          </a:p>
        </p:txBody>
      </p:sp>
    </p:spTree>
    <p:extLst>
      <p:ext uri="{BB962C8B-B14F-4D97-AF65-F5344CB8AC3E}">
        <p14:creationId xmlns:p14="http://schemas.microsoft.com/office/powerpoint/2010/main" val="1159765175"/>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我們先一起來念這段聖言。</a:t>
            </a:r>
          </a:p>
        </p:txBody>
      </p:sp>
    </p:spTree>
    <p:extLst>
      <p:ext uri="{BB962C8B-B14F-4D97-AF65-F5344CB8AC3E}">
        <p14:creationId xmlns:p14="http://schemas.microsoft.com/office/powerpoint/2010/main" val="2816202619"/>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耶穌很清楚的告訴祂的宗徒們「我做師傅的給你們洗腳，你們也該彼此洗腳」。</a:t>
            </a:r>
          </a:p>
        </p:txBody>
      </p:sp>
    </p:spTree>
    <p:extLst>
      <p:ext uri="{BB962C8B-B14F-4D97-AF65-F5344CB8AC3E}">
        <p14:creationId xmlns:p14="http://schemas.microsoft.com/office/powerpoint/2010/main" val="596889006"/>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耶穌擔心一旦自己不在了，他們可能就會互相爭著想做老大，便清楚的告訴他們，我都可以放下身段來為你們洗腳，你們當然更不要為了爭老大而彼此不合。</a:t>
            </a:r>
          </a:p>
        </p:txBody>
      </p:sp>
    </p:spTree>
    <p:extLst>
      <p:ext uri="{BB962C8B-B14F-4D97-AF65-F5344CB8AC3E}">
        <p14:creationId xmlns:p14="http://schemas.microsoft.com/office/powerpoint/2010/main" val="3944364328"/>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耶穌特別以洗腳的方式來勸勉宗徒，是因為在當時的社會，洗腳這件事是屬於較低下的差事，是有專門的奴僕在做。</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正因如此，耶穌第一個要為伯多祿洗腳時，伯多祿才會有所遲疑，不太敢讓耶穌為他做，耶穌才對他說：「我所做的，你現在還不明白，以後你就會明白！」</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伯多祿當然會猶豫，畢竟耶穌是他們的老師，伯多祿自己是學生，學生都沒有為老師洗腳，怎麼還可以讓老師為學生洗腳呢？</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生活中，當我們害怕或擔心時，我們可以做些什麼來幫助自己信靠耶穌？</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耶穌就是要他們明白，做老師的不是只是高高在上的發號施令，叫別人都要聽自己的，相反的，做老師的更是要放下身段，以身作則帶領大家做大家都不想做的事。</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耶穌很清楚的告訴他們，自己今天所做的不是在做做樣子，也不是在做表面功夫，而是為了給他們立下榜樣，這個榜樣是完全出自於真誠與關愛。</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耶穌為宗徒們所立的也是謙遜的榜樣，耶穌就像是個僕人一樣，首先是脫下外衣，將手巾束在腰間，再端著水盆，一一的來到宗徒們的腳前，彎下身慢慢的搓洗他們的腳。</a:t>
            </a:r>
          </a:p>
        </p:txBody>
      </p:sp>
    </p:spTree>
    <p:extLst>
      <p:ext uri="{BB962C8B-B14F-4D97-AF65-F5344CB8AC3E}">
        <p14:creationId xmlns:p14="http://schemas.microsoft.com/office/powerpoint/2010/main" val="507007507"/>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最後再用手巾仔細的擦乾。每一個動作都不馬虎，都是帶著深深的真情與關愛，將每一道動作都做到心坎裡。</a:t>
            </a:r>
          </a:p>
        </p:txBody>
      </p:sp>
    </p:spTree>
    <p:extLst>
      <p:ext uri="{BB962C8B-B14F-4D97-AF65-F5344CB8AC3E}">
        <p14:creationId xmlns:p14="http://schemas.microsoft.com/office/powerpoint/2010/main" val="3116574838"/>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12</a:t>
            </a:r>
            <a:r>
              <a:rPr lang="zh-TW" altLang="en-US" sz="3600" b="1">
                <a:latin typeface="新細明體"/>
                <a:ea typeface="新細明體"/>
              </a:rPr>
              <a:t>位宗徒，一個也不例外，包括即將出賣祂的猶達斯，耶穌也是一樣的為他洗腳，這份真情與關愛沒有高低之分，也沒有裡外之別，都是以最真誠的愛為每一位宗徒立下這美好的榜樣。</a:t>
            </a:r>
          </a:p>
        </p:txBody>
      </p:sp>
    </p:spTree>
    <p:extLst>
      <p:ext uri="{BB962C8B-B14F-4D97-AF65-F5344CB8AC3E}">
        <p14:creationId xmlns:p14="http://schemas.microsoft.com/office/powerpoint/2010/main" val="2945651629"/>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這個榜樣從宗徒時代開始，就這樣一代一代的傳下來。</a:t>
            </a:r>
          </a:p>
        </p:txBody>
      </p:sp>
    </p:spTree>
    <p:extLst>
      <p:ext uri="{BB962C8B-B14F-4D97-AF65-F5344CB8AC3E}">
        <p14:creationId xmlns:p14="http://schemas.microsoft.com/office/powerpoint/2010/main" val="4078649494"/>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直到現在，在每一年的聖週四紀念耶穌建立聖體聖事的彌撒中，主禮神父也會脫下外衣，端著水盆，彎下身，為教友洗腳，做耶穌當時所交待的「照我給你們所做的去做」。</a:t>
            </a:r>
          </a:p>
        </p:txBody>
      </p:sp>
    </p:spTree>
    <p:extLst>
      <p:ext uri="{BB962C8B-B14F-4D97-AF65-F5344CB8AC3E}">
        <p14:creationId xmlns:p14="http://schemas.microsoft.com/office/powerpoint/2010/main" val="2200910226"/>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耶穌在和宗徒們享用逾越節晚餐時，為他們做了什麼？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耶穌為什麼要在和宗徒們享用逾越節晚餐前為他們洗腳？</a:t>
            </a:r>
          </a:p>
        </p:txBody>
      </p:sp>
    </p:spTree>
    <p:extLst>
      <p:ext uri="{BB962C8B-B14F-4D97-AF65-F5344CB8AC3E}">
        <p14:creationId xmlns:p14="http://schemas.microsoft.com/office/powerpoint/2010/main" val="2058834310"/>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耶穌為什麼會擔心宗徒們在自己離開後會彼此不合？</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為什麼伯多祿有點遲疑不敢讓耶穌洗腳？</a:t>
            </a:r>
          </a:p>
        </p:txBody>
      </p:sp>
    </p:spTree>
    <p:extLst>
      <p:ext uri="{BB962C8B-B14F-4D97-AF65-F5344CB8AC3E}">
        <p14:creationId xmlns:p14="http://schemas.microsoft.com/office/powerpoint/2010/main" val="3367094419"/>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636912"/>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為什麼用餐前要先洗腳？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 為什麼用餐前洗腳的差事是由僕人來做？</a:t>
            </a:r>
          </a:p>
        </p:txBody>
      </p:sp>
    </p:spTree>
    <p:extLst>
      <p:ext uri="{BB962C8B-B14F-4D97-AF65-F5344CB8AC3E}">
        <p14:creationId xmlns:p14="http://schemas.microsoft.com/office/powerpoint/2010/main" val="2265820408"/>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3</a:t>
            </a:r>
            <a:r>
              <a:rPr lang="zh-TW" altLang="en-US" sz="3600" b="1" smtClean="0">
                <a:latin typeface="+mj-ea"/>
              </a:rPr>
              <a:t>上</a:t>
            </a:r>
            <a:r>
              <a:rPr lang="en-US" altLang="zh-TW" sz="3600" b="1">
                <a:latin typeface="+mj-ea"/>
              </a:rPr>
              <a:t>-</a:t>
            </a:r>
            <a:r>
              <a:rPr lang="en-US" altLang="zh-TW" sz="3600" b="1" smtClean="0">
                <a:latin typeface="+mj-ea"/>
              </a:rPr>
              <a:t>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耶穌為什麼要跟宗徒們說「我做師傅的給你們洗腳，你們也該彼此洗腳」？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你覺得耶穌是希望宗徒們能藉由彼此洗腳學到什麼？</a:t>
            </a:r>
          </a:p>
        </p:txBody>
      </p:sp>
    </p:spTree>
    <p:extLst>
      <p:ext uri="{BB962C8B-B14F-4D97-AF65-F5344CB8AC3E}">
        <p14:creationId xmlns:p14="http://schemas.microsoft.com/office/powerpoint/2010/main" val="4140033755"/>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為什麼耶穌要讓宗徒們知道洗腳不是在做樣子，或在做表面功夫？</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耶穌跟宗徒們說「我給你們立了榜樣」，耶穌給他們立了什麼榜樣？</a:t>
            </a:r>
          </a:p>
        </p:txBody>
      </p:sp>
    </p:spTree>
    <p:extLst>
      <p:ext uri="{BB962C8B-B14F-4D97-AF65-F5344CB8AC3E}">
        <p14:creationId xmlns:p14="http://schemas.microsoft.com/office/powerpoint/2010/main" val="1787880651"/>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耶穌為宗徒們立下洗腳的榜樣是要教他們什麼？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為什麼耶穌為宗徒洗腳的榜樣會一代一代的傳到現在？</a:t>
            </a:r>
          </a:p>
        </p:txBody>
      </p:sp>
    </p:spTree>
    <p:extLst>
      <p:ext uri="{BB962C8B-B14F-4D97-AF65-F5344CB8AC3E}">
        <p14:creationId xmlns:p14="http://schemas.microsoft.com/office/powerpoint/2010/main" val="1678982790"/>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3</a:t>
            </a:r>
            <a:r>
              <a:rPr lang="zh-TW" altLang="en-US" sz="3600" b="1">
                <a:latin typeface="+mj-ea"/>
                <a:ea typeface="+mj-ea"/>
              </a:rPr>
              <a:t>上</a:t>
            </a:r>
            <a:r>
              <a:rPr lang="en-US" altLang="zh-TW" sz="3600" b="1">
                <a:latin typeface="+mj-ea"/>
                <a:ea typeface="+mj-ea"/>
              </a:rPr>
              <a:t>-9</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「耶穌說：『我給你們立了榜樣，你們也要照我給你們所做的去做。』」（若</a:t>
            </a:r>
            <a:r>
              <a:rPr lang="en-US" altLang="zh-TW" sz="3600" b="1"/>
              <a:t>13,15</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阿海的故事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活出信仰</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31805"/>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小朋友，阿海出於真誠關懷的行動，就像是天主派來的天使一樣，溫暖了老爺爺的心，也讓老爺爺得到了許多很實際的協助。</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在生活中，只要我們多一點點的關心，一定可以帶給自己身邊有需要的人一些即時的幫助。</a:t>
            </a:r>
            <a:endParaRPr lang="en-US" altLang="zh-TW" sz="3600" b="1"/>
          </a:p>
        </p:txBody>
      </p:sp>
    </p:spTree>
    <p:extLst>
      <p:ext uri="{BB962C8B-B14F-4D97-AF65-F5344CB8AC3E}">
        <p14:creationId xmlns:p14="http://schemas.microsoft.com/office/powerpoint/2010/main" val="1536578267"/>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在生活中，我們可以做些什麼來讓我們身旁的人感受到耶穌的關愛？</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3</a:t>
            </a:r>
            <a:r>
              <a:rPr lang="zh-TW" altLang="en-US" sz="3600" b="1">
                <a:latin typeface="+mj-ea"/>
              </a:rPr>
              <a:t>上</a:t>
            </a:r>
            <a:r>
              <a:rPr lang="en-US" altLang="zh-TW" sz="3600" b="1">
                <a:latin typeface="+mj-ea"/>
              </a:rPr>
              <a:t>-9</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65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647564" y="2857504"/>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今天耶穌給我們立了一個很好的榜樣，面對痛苦時不需要逃避它，也不需要因為感到害怕而</a:t>
            </a:r>
            <a:r>
              <a:rPr lang="zh-TW" altLang="en-US" sz="3600" b="1" smtClean="0"/>
              <a:t>害羞。</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6025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主題總結</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429000"/>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en-US" sz="3600" b="1"/>
              <a:t>耶穌今天為我們立下了最好的榜樣──洗腳的態度。</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別人不想做或不願意做的事，為了愛耶穌，我們可以試著去做，不是要做給人家看，而是學習耶穌的謙遜。</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耶穌是這麼的愛我們，親自為我們立下了榜樣，也勉勵我們要照著祂所做的去做，以真誠的愛與關懷，彼此洗腳，將耶穌留給我們的榜樣分享給更多的人。</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親愛的主耶穌，謝謝祢這麼的愛我們，連一般人都不願意做的事，祢卻做得甘之如飴，祢對我們的真情與關愛實在讓我們難以忘懷。</a:t>
            </a:r>
            <a:endParaRPr lang="en-US" altLang="zh-TW" sz="3600" b="1"/>
          </a:p>
        </p:txBody>
      </p:sp>
    </p:spTree>
    <p:extLst>
      <p:ext uri="{BB962C8B-B14F-4D97-AF65-F5344CB8AC3E}">
        <p14:creationId xmlns:p14="http://schemas.microsoft.com/office/powerpoint/2010/main" val="1612650993"/>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求祢幫助我們常常記得祢對我們的這份真愛，在生活中信賴祢、依靠祢，並學習祢的謙遜多多為身旁的人服務。以上所求是因祢的名，阿們。</a:t>
            </a:r>
            <a:endParaRPr lang="en-US" altLang="zh-TW" sz="3600" b="1"/>
          </a:p>
        </p:txBody>
      </p:sp>
    </p:spTree>
    <p:extLst>
      <p:ext uri="{BB962C8B-B14F-4D97-AF65-F5344CB8AC3E}">
        <p14:creationId xmlns:p14="http://schemas.microsoft.com/office/powerpoint/2010/main" val="3015814864"/>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耶穌在最後</a:t>
            </a:r>
            <a:r>
              <a:rPr lang="zh-TW" altLang="en-US" sz="6600" b="1" smtClean="0">
                <a:latin typeface="Microsoft JhengHei Light" panose="020b0304030504040204" pitchFamily="34" charset="-120"/>
                <a:ea typeface="Microsoft JhengHei Light" panose="020b0304030504040204" pitchFamily="34" charset="-120"/>
              </a:rPr>
              <a:t>晚餐</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建立</a:t>
            </a:r>
            <a:r>
              <a:rPr lang="zh-TW" altLang="en-US" sz="6600" b="1">
                <a:latin typeface="Microsoft JhengHei Light" panose="020b0304030504040204" pitchFamily="34" charset="-120"/>
                <a:ea typeface="Microsoft JhengHei Light" panose="020b0304030504040204" pitchFamily="34" charset="-120"/>
              </a:rPr>
              <a:t>聖體聖事</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-10</a:t>
            </a:r>
            <a:endParaRPr lang="en-US" altLang="zh-TW" sz="4800" b="1" smtClean="0">
              <a:solidFill>
                <a:srgbClr val="7195C1"/>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親愛的主耶穌，謝謝祢讓我們又聚在一起，聆聽祢的聖言，領受祢的教導與祝福，求祢陪伴我們，與我們同在，也求祢保祐今天沒來上課的同學，祝福他們平安。以上所求是靠祢的名，阿們。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26,17~29</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，我們都有參加過彌撒</a:t>
            </a:r>
            <a:r>
              <a:rPr lang="zh-TW" altLang="en-US" sz="3600" b="1" smtClean="0"/>
              <a:t>，還記得</a:t>
            </a:r>
            <a:r>
              <a:rPr lang="zh-TW" altLang="en-US" sz="3600" b="1"/>
              <a:t>在彌撒</a:t>
            </a:r>
            <a:r>
              <a:rPr lang="zh-TW" altLang="en-US" sz="3600" b="1" smtClean="0"/>
              <a:t>中有個最</a:t>
            </a:r>
            <a:r>
              <a:rPr lang="zh-TW" altLang="en-US" sz="3600" b="1"/>
              <a:t>重要的</a:t>
            </a:r>
            <a:r>
              <a:rPr lang="zh-TW" altLang="en-US" sz="3600" b="1" smtClean="0"/>
              <a:t>時刻嗎</a:t>
            </a:r>
            <a:r>
              <a:rPr lang="zh-TW" altLang="en-US" sz="3600" b="1"/>
              <a:t>？</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我們可以像耶穌一樣，勇敢的面對痛苦，在痛苦中天父爸爸都會跟我們在一起，幫助我們平安的度過這些痛苦。</a:t>
            </a:r>
            <a:endParaRPr lang="en-US" altLang="zh-TW" sz="3600" b="1"/>
          </a:p>
        </p:txBody>
      </p:sp>
    </p:spTree>
    <p:extLst>
      <p:ext uri="{BB962C8B-B14F-4D97-AF65-F5344CB8AC3E}">
        <p14:creationId xmlns:p14="http://schemas.microsoft.com/office/powerpoint/2010/main" val="819344455"/>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274838"/>
            <a:ext cx="716479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當我們全體都跪下時，神父做了一個很特別的動作，神父做動作時我們還會聽到輔祭搖鈴鐺的聲音，有誰知道神父做了什麼動作嗎？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你們知道神父為什麼要做這些動作嗎？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神父舉揚耶穌聖體和聖血時，會說一些特別的話，有印象神父說了什麼話嗎？</a:t>
            </a:r>
            <a:endParaRPr lang="en-US" altLang="zh-TW" sz="3600" b="1"/>
          </a:p>
        </p:txBody>
      </p:sp>
    </p:spTree>
    <p:extLst>
      <p:ext uri="{BB962C8B-B14F-4D97-AF65-F5344CB8AC3E}">
        <p14:creationId xmlns:p14="http://schemas.microsoft.com/office/powerpoint/2010/main" val="1957511585"/>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小麵餅的神奇</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你們一定很想知道為什麼小麵餅經過神父祝聖就成了耶穌的</a:t>
            </a:r>
            <a:r>
              <a:rPr lang="zh-TW" altLang="en-US" sz="3600" b="1" smtClean="0"/>
              <a:t>聖體。</a:t>
            </a:r>
            <a:endParaRPr lang="en-US" altLang="zh-TW" sz="3600" b="1" smtClean="0"/>
          </a:p>
          <a:p>
            <a:endParaRPr lang="en-US" altLang="zh-TW" sz="3600" b="1"/>
          </a:p>
          <a:p>
            <a:r>
              <a:rPr lang="zh-TW" altLang="en-US" sz="3600" b="1" smtClean="0"/>
              <a:t>今天</a:t>
            </a:r>
            <a:r>
              <a:rPr lang="zh-TW" altLang="en-US" sz="3600" b="1"/>
              <a:t>我們就要來聽聽耶穌在和宗徒們一起共享最後晚餐時，祂特別為我們留下的禮物──祂的聖體和聖血。</a:t>
            </a:r>
          </a:p>
        </p:txBody>
      </p:sp>
    </p:spTree>
    <p:extLst>
      <p:ext uri="{BB962C8B-B14F-4D97-AF65-F5344CB8AC3E}">
        <p14:creationId xmlns:p14="http://schemas.microsoft.com/office/powerpoint/2010/main" val="3425409078"/>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484784"/>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315781"/>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小朋友，你們已經知道了耶穌在宣講天國福音時，遇到了很多的挑戰與困難</a:t>
            </a:r>
            <a:r>
              <a:rPr lang="zh-TW" altLang="en-US" sz="3600" b="1" smtClean="0"/>
              <a:t>，有些</a:t>
            </a:r>
            <a:r>
              <a:rPr lang="zh-TW" altLang="en-US" sz="3600" b="1"/>
              <a:t>人不願意相信祂，還用盡各種方法陷害祂，耶穌知道自己再過不久就要受苦，便做了一件很特別的事。</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97839"/>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那時，耶穌正和宗徒們在聖城過逾越</a:t>
            </a:r>
            <a:r>
              <a:rPr lang="zh-TW" altLang="en-US" sz="3600" b="1" smtClean="0"/>
              <a:t>節。</a:t>
            </a:r>
            <a:endParaRPr lang="en-US" altLang="zh-TW" sz="3600" b="1" smtClean="0"/>
          </a:p>
          <a:p>
            <a:endParaRPr lang="en-US" altLang="zh-TW" sz="3600" b="1"/>
          </a:p>
          <a:p>
            <a:r>
              <a:rPr lang="zh-TW" altLang="en-US" sz="3600" b="1" smtClean="0"/>
              <a:t>那個晚上</a:t>
            </a:r>
            <a:r>
              <a:rPr lang="zh-TW" altLang="en-US" sz="3600" b="1"/>
              <a:t>，</a:t>
            </a:r>
            <a:r>
              <a:rPr lang="zh-TW" altLang="en-US" sz="3600" b="1" smtClean="0"/>
              <a:t>他們</a:t>
            </a:r>
            <a:r>
              <a:rPr lang="zh-TW" altLang="en-US" sz="3600" b="1"/>
              <a:t>享用的晚餐就是你們都聽過的「最後晚餐</a:t>
            </a:r>
            <a:r>
              <a:rPr lang="zh-TW" altLang="en-US" sz="3600" b="1" smtClean="0"/>
              <a:t>」。</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耶穌在「最後晚餐」中，跟宗徒們說祂非常捨不得離開他們，為了可以和他們永遠在一起，耶穌親自為我們建立了聖體聖事。</a:t>
            </a:r>
          </a:p>
        </p:txBody>
      </p:sp>
    </p:spTree>
    <p:extLst>
      <p:ext uri="{BB962C8B-B14F-4D97-AF65-F5344CB8AC3E}">
        <p14:creationId xmlns:p14="http://schemas.microsoft.com/office/powerpoint/2010/main" val="2816202619"/>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現在，我們就來看一段影片。</a:t>
            </a:r>
          </a:p>
        </p:txBody>
      </p:sp>
    </p:spTree>
    <p:extLst>
      <p:ext uri="{BB962C8B-B14F-4D97-AF65-F5344CB8AC3E}">
        <p14:creationId xmlns:p14="http://schemas.microsoft.com/office/powerpoint/2010/main" val="596889006"/>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我們看到了耶穌在享用晚餐前，先</a:t>
            </a:r>
            <a:r>
              <a:rPr lang="zh-TW" altLang="en-US" sz="3600" b="1" smtClean="0"/>
              <a:t>一一為</a:t>
            </a:r>
            <a:r>
              <a:rPr lang="zh-TW" altLang="en-US" sz="3600" b="1"/>
              <a:t>宗徒們洗腳，是要為他們立下好</a:t>
            </a:r>
            <a:r>
              <a:rPr lang="zh-TW" altLang="en-US" sz="3600" b="1" smtClean="0"/>
              <a:t>榜樣。</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19,29</a:t>
            </a:r>
            <a:r>
              <a:rPr lang="zh-TW" altLang="zh-TW" sz="3600" b="1"/>
              <a:t>～</a:t>
            </a:r>
            <a:r>
              <a:rPr lang="en-US" altLang="zh-TW" sz="3600" b="1"/>
              <a:t>40</a:t>
            </a:r>
            <a:r>
              <a:rPr lang="zh-TW" altLang="zh-TW" sz="3600" b="1"/>
              <a:t>、</a:t>
            </a:r>
            <a:r>
              <a:rPr lang="en-US" altLang="zh-TW" sz="3600" b="1"/>
              <a:t>22,1</a:t>
            </a:r>
            <a:r>
              <a:rPr lang="zh-TW" altLang="zh-TW" sz="3600" b="1"/>
              <a:t>～</a:t>
            </a:r>
            <a:r>
              <a:rPr lang="en-US" altLang="zh-TW" sz="3600" b="1"/>
              <a:t>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701570" y="249289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親愛的主耶穌，謝謝祢這麼愛我們，祢為了愛我們勇敢的面對十字架的痛苦，祢不逃避也不抗拒，祢要告訴我們在這一切都有天父爸爸的愛和我們在</a:t>
            </a:r>
            <a:r>
              <a:rPr lang="zh-TW" altLang="en-US" sz="3600" b="1" smtClean="0"/>
              <a:t>一起。</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接著，祂做了一件很特別的</a:t>
            </a:r>
            <a:r>
              <a:rPr lang="zh-TW" altLang="en-US" sz="3600" b="1" smtClean="0">
                <a:latin typeface="新細明體"/>
                <a:ea typeface="新細明體"/>
              </a:rPr>
              <a:t>事－</a:t>
            </a:r>
            <a:r>
              <a:rPr lang="zh-TW" altLang="en-US" sz="3600" b="1">
                <a:latin typeface="新細明體"/>
                <a:ea typeface="新細明體"/>
              </a:rPr>
              <a:t>－</a:t>
            </a:r>
            <a:r>
              <a:rPr lang="zh-TW" altLang="en-US" sz="3600" b="1" smtClean="0">
                <a:latin typeface="新細明體"/>
                <a:ea typeface="新細明體"/>
              </a:rPr>
              <a:t>祂</a:t>
            </a:r>
            <a:r>
              <a:rPr lang="zh-TW" altLang="en-US" sz="3600" b="1">
                <a:latin typeface="新細明體"/>
                <a:ea typeface="新細明體"/>
              </a:rPr>
              <a:t>為我們建立了聖體聖事，祂以麥麵餅和葡萄酒代表祂自己的身體和血，將祂自己完全留給了我們。</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我們一起來念這段聖言。</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耶穌是這麼的愛我們，就在祂自己將要被出賣的晚上</a:t>
            </a:r>
            <a:r>
              <a:rPr lang="zh-TW" altLang="en-US" sz="3600" b="1" smtClean="0">
                <a:latin typeface="新細明體"/>
                <a:ea typeface="新細明體"/>
              </a:rPr>
              <a:t>，祂</a:t>
            </a:r>
            <a:r>
              <a:rPr lang="zh-TW" altLang="en-US" sz="3600" b="1">
                <a:latin typeface="新細明體"/>
                <a:ea typeface="新細明體"/>
              </a:rPr>
              <a:t>關心的還是祂所愛的宗徒，和那以後要相信祂的每一個人。</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藉著有形</a:t>
            </a:r>
            <a:r>
              <a:rPr lang="zh-TW" altLang="en-US" sz="3600" b="1">
                <a:latin typeface="新細明體"/>
                <a:ea typeface="新細明體"/>
              </a:rPr>
              <a:t>的麥麵餅和葡萄酒</a:t>
            </a:r>
            <a:r>
              <a:rPr lang="zh-TW" altLang="en-US" sz="3600" b="1" smtClean="0">
                <a:latin typeface="新細明體"/>
                <a:ea typeface="新細明體"/>
              </a:rPr>
              <a:t>，我們可以確認祂和</a:t>
            </a:r>
            <a:r>
              <a:rPr lang="zh-TW" altLang="en-US" sz="3600" b="1">
                <a:latin typeface="新細明體"/>
                <a:ea typeface="新細明體"/>
              </a:rPr>
              <a:t>我們在一起，我們不會感到</a:t>
            </a:r>
            <a:r>
              <a:rPr lang="zh-TW" altLang="en-US" sz="3600" b="1" smtClean="0">
                <a:latin typeface="新細明體"/>
                <a:ea typeface="新細明體"/>
              </a:rPr>
              <a:t>疑惑或害怕</a:t>
            </a:r>
            <a:r>
              <a:rPr lang="zh-TW" altLang="en-US" sz="3600" b="1">
                <a:latin typeface="新細明體"/>
                <a:ea typeface="新細明體"/>
              </a:rPr>
              <a:t>，藉著聖體聖事耶穌親自與我們同在，祂的愛天天都陪伴著我們。</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聖體聖事是耶穌留給我們最寶貴的禮物，一方面這是祂親自建立的聖事，另一方面這是一個愛的聖</a:t>
            </a:r>
            <a:r>
              <a:rPr lang="zh-TW" altLang="en-US" sz="3600" b="1" smtClean="0">
                <a:latin typeface="新細明體"/>
                <a:ea typeface="新細明體"/>
              </a:rPr>
              <a:t>事。</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在我們每次參加彌撒領耶穌聖體時，我們可以一次再一次的經驗到祂與我們同在。</a:t>
            </a:r>
          </a:p>
        </p:txBody>
      </p:sp>
    </p:spTree>
    <p:extLst>
      <p:ext uri="{BB962C8B-B14F-4D97-AF65-F5344CB8AC3E}">
        <p14:creationId xmlns:p14="http://schemas.microsoft.com/office/powerpoint/2010/main" val="507007507"/>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耶穌以麥麵餅和葡萄酒餵養我們的心靈，幫助我們在每天的生活中，得到祂所賜予的各種恩賜，陪伴我們面對生活中的各種考驗與</a:t>
            </a:r>
            <a:r>
              <a:rPr lang="zh-TW" altLang="en-US" sz="3600" b="1" smtClean="0">
                <a:latin typeface="新細明體"/>
                <a:ea typeface="新細明體"/>
              </a:rPr>
              <a:t>困難。</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也給我們力量將祂的愛分享給更多的人，讓更多的人可以認識祂。</a:t>
            </a:r>
          </a:p>
        </p:txBody>
      </p:sp>
    </p:spTree>
    <p:extLst>
      <p:ext uri="{BB962C8B-B14F-4D97-AF65-F5344CB8AC3E}">
        <p14:creationId xmlns:p14="http://schemas.microsoft.com/office/powerpoint/2010/main" val="2945651629"/>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和宗徒們在過什麼節日時一起享用了「最後晚餐」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耶穌在享用「最後晚餐」前，非常捨不得離開自己的宗徒們？</a:t>
            </a:r>
          </a:p>
        </p:txBody>
      </p:sp>
    </p:spTree>
    <p:extLst>
      <p:ext uri="{BB962C8B-B14F-4D97-AF65-F5344CB8AC3E}">
        <p14:creationId xmlns:p14="http://schemas.microsoft.com/office/powerpoint/2010/main" val="2058834310"/>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這次的逾越節晚餐，會是「最後晚餐」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耶穌要在「最後晚餐」時建立聖體聖事？</a:t>
            </a:r>
          </a:p>
        </p:txBody>
      </p:sp>
    </p:spTree>
    <p:extLst>
      <p:ext uri="{BB962C8B-B14F-4D97-AF65-F5344CB8AC3E}">
        <p14:creationId xmlns:p14="http://schemas.microsoft.com/office/powerpoint/2010/main" val="336709441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求祢幫助我們也可以像祢一樣勇敢的信賴天主、依靠天主。以上所求是因祢的名，阿們。</a:t>
            </a:r>
            <a:endParaRPr lang="en-US" altLang="zh-TW" sz="3600" b="1"/>
          </a:p>
        </p:txBody>
      </p:sp>
    </p:spTree>
    <p:extLst>
      <p:ext uri="{BB962C8B-B14F-4D97-AF65-F5344CB8AC3E}">
        <p14:creationId xmlns:p14="http://schemas.microsoft.com/office/powerpoint/2010/main" val="193779387"/>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耶穌在建立</a:t>
            </a:r>
            <a:r>
              <a:rPr lang="zh-TW" altLang="en-US" sz="3600" b="1">
                <a:latin typeface="新細明體"/>
                <a:ea typeface="新細明體"/>
              </a:rPr>
              <a:t>聖體聖事時，以麥麵餅代表什麼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耶穌在建立</a:t>
            </a:r>
            <a:r>
              <a:rPr lang="zh-TW" altLang="en-US" sz="3600" b="1">
                <a:latin typeface="新細明體"/>
                <a:ea typeface="新細明體"/>
              </a:rPr>
              <a:t>聖體聖事時，以葡萄酒代表什麼？</a:t>
            </a:r>
          </a:p>
        </p:txBody>
      </p:sp>
    </p:spTree>
    <p:extLst>
      <p:ext uri="{BB962C8B-B14F-4D97-AF65-F5344CB8AC3E}">
        <p14:creationId xmlns:p14="http://schemas.microsoft.com/office/powerpoint/2010/main" val="2265820408"/>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在建立聖體聖事時，為什麼要吩咐宗徒們以後要照著做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是為了誰，特別在「最後晚餐」中建立了聖體聖事？</a:t>
            </a:r>
          </a:p>
        </p:txBody>
      </p:sp>
    </p:spTree>
    <p:extLst>
      <p:ext uri="{BB962C8B-B14F-4D97-AF65-F5344CB8AC3E}">
        <p14:creationId xmlns:p14="http://schemas.microsoft.com/office/powerpoint/2010/main" val="4140033755"/>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耶穌要以有形的麥麵餅和葡萄酒代表祂自己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耶穌建立聖體聖事時會說「這是用我為你們流出的血而立的新約」？</a:t>
            </a:r>
          </a:p>
        </p:txBody>
      </p:sp>
    </p:spTree>
    <p:extLst>
      <p:ext uri="{BB962C8B-B14F-4D97-AF65-F5344CB8AC3E}">
        <p14:creationId xmlns:p14="http://schemas.microsoft.com/office/powerpoint/2010/main" val="1787880651"/>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在聖體聖事中留給我們最寶貴的禮物是什麼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喜歡耶穌在「最後晚餐」中留給我們的禮物嗎？</a:t>
            </a:r>
          </a:p>
        </p:txBody>
      </p:sp>
    </p:spTree>
    <p:extLst>
      <p:ext uri="{BB962C8B-B14F-4D97-AF65-F5344CB8AC3E}">
        <p14:creationId xmlns:p14="http://schemas.microsoft.com/office/powerpoint/2010/main" val="1678982790"/>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這是我的血、新約的血，為大眾傾流，以赦免罪過。</a:t>
            </a:r>
            <a:r>
              <a:rPr lang="en-US" altLang="zh-TW" sz="3600" b="1"/>
              <a:t>』</a:t>
            </a:r>
            <a:r>
              <a:rPr lang="zh-TW" altLang="en-US" sz="3600" b="1" smtClean="0"/>
              <a:t>」</a:t>
            </a:r>
            <a:endParaRPr lang="en-US" altLang="zh-TW" sz="3600" b="1" smtClean="0"/>
          </a:p>
          <a:p>
            <a:r>
              <a:rPr lang="zh-TW" altLang="en-US" sz="3600" b="1" smtClean="0"/>
              <a:t>（</a:t>
            </a:r>
            <a:r>
              <a:rPr lang="zh-TW" altLang="en-US" sz="3600" b="1"/>
              <a:t>瑪</a:t>
            </a:r>
            <a:r>
              <a:rPr lang="en-US" altLang="zh-TW" sz="3600" b="1"/>
              <a:t>26,28</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阿明和阿邦的故事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31805"/>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，阿明真是一位天主的好兒女，很認真的上主日學，也把主日學老師教的都用在生活中，真是我們的好榜樣。</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在生活中，我們可以做些什麼來學習阿明一樣做天主的好兒女？</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39052" y="2492896"/>
            <a:ext cx="820891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耶穌祝福</a:t>
            </a:r>
            <a:r>
              <a:rPr lang="zh-TW" altLang="en-US" sz="6000" b="1" smtClean="0">
                <a:ea typeface="Microsoft JhengHei Light" panose="020b0304030504040204"/>
              </a:rPr>
              <a:t>兒童</a:t>
            </a:r>
            <a:endParaRPr lang="en-US" altLang="zh-TW" sz="6000" b="1" smtClean="0">
              <a:ea typeface="Microsoft JhengHei Light" panose="020b0304030504040204"/>
            </a:endParaRPr>
          </a:p>
          <a:p>
            <a:r>
              <a:rPr lang="zh-TW" altLang="en-US" sz="6000" b="1" smtClean="0">
                <a:ea typeface="Microsoft JhengHei Light" panose="020b0304030504040204"/>
              </a:rPr>
              <a:t>期</a:t>
            </a:r>
            <a:r>
              <a:rPr lang="zh-TW" altLang="en-US" sz="6000" b="1">
                <a:ea typeface="Microsoft JhengHei Light" panose="020b0304030504040204"/>
              </a:rPr>
              <a:t>勉眾人像</a:t>
            </a:r>
            <a:r>
              <a:rPr lang="zh-TW" altLang="en-US" sz="6000" b="1" smtClean="0">
                <a:ea typeface="Microsoft JhengHei Light" panose="020b0304030504040204"/>
              </a:rPr>
              <a:t>小孩</a:t>
            </a:r>
            <a:endParaRPr lang="en-US" altLang="zh-TW" sz="6000" b="1" smtClean="0">
              <a:ea typeface="Microsoft JhengHei Light" panose="020b0304030504040204"/>
            </a:endParaRPr>
          </a:p>
          <a:p>
            <a:r>
              <a:rPr lang="zh-TW" altLang="en-US" sz="6000" b="1" smtClean="0">
                <a:ea typeface="Microsoft JhengHei Light" panose="020b0304030504040204"/>
              </a:rPr>
              <a:t>方能進天國</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39052"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-2</a:t>
            </a:r>
            <a:endParaRPr lang="en-US" altLang="zh-TW" sz="4800" b="1" smtClean="0">
              <a:solidFill>
                <a:srgbClr val="7195C1"/>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504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smtClean="0"/>
              <a:t>耶穌為了</a:t>
            </a:r>
            <a:r>
              <a:rPr lang="zh-TW" altLang="en-US" sz="3600" b="1"/>
              <a:t>愛我們特別建立了聖體聖事，以麥麵餅和葡萄酒代表自己的身體和血，將祂的愛留給了我們，這就是我們在參加彌撒時領的耶穌聖體和聖血。</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我們要好好珍惜這寶貴的禮物，常常記得耶穌是這麼的愛我們，也學習阿明，認真的上主日學，將老師教的用在生活中，實際關心身邊的人，讓更多的人分享到耶穌的愛。</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98072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811725"/>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我們的主耶穌，謝謝祢這麼愛我們，親自為我們建立了聖體聖事，留給我們這麼寶貴的禮物，求祢幫助我們要將今天所學的跟家人分享，也要像阿明一樣去關心身旁的同學和朋友。以上所求是靠祢的名，阿們。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耶穌在山園</a:t>
            </a:r>
            <a:r>
              <a:rPr lang="zh-TW" altLang="en-US" sz="6600" b="1" smtClean="0">
                <a:latin typeface="Microsoft JhengHei Light" panose="020b0304030504040204" pitchFamily="34" charset="-120"/>
                <a:ea typeface="Microsoft JhengHei Light" panose="020b0304030504040204" pitchFamily="34" charset="-120"/>
              </a:rPr>
              <a:t>祈禱</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懇求</a:t>
            </a:r>
            <a:r>
              <a:rPr lang="zh-TW" altLang="en-US" sz="6600" b="1">
                <a:latin typeface="Microsoft JhengHei Light" panose="020b0304030504040204" pitchFamily="34" charset="-120"/>
                <a:ea typeface="Microsoft JhengHei Light" panose="020b0304030504040204" pitchFamily="34" charset="-120"/>
              </a:rPr>
              <a:t>天父免除苦杯</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-11</a:t>
            </a:r>
          </a:p>
        </p:txBody>
      </p:sp>
    </p:spTree>
    <p:extLst>
      <p:ext uri="{BB962C8B-B14F-4D97-AF65-F5344CB8AC3E}">
        <p14:creationId xmlns:p14="http://schemas.microsoft.com/office/powerpoint/2010/main" val="3593360294"/>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1772816"/>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我受傷和生病時，都一直陪伴著我度過各種的病痛和不舒服，求祢常常提醒我們凡事祈禱、依靠上主，也幫助所有生病的人，有力氣對抗病魔，快快好起來，過平安幸福的生活。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22,39~46</a:t>
            </a:r>
            <a:r>
              <a:rPr lang="zh-TW" altLang="zh-TW" sz="3600" b="1"/>
              <a:t>、瑪竇福音</a:t>
            </a:r>
            <a:r>
              <a:rPr lang="en-US" altLang="zh-TW" sz="3600" b="1"/>
              <a:t>26,36~46</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你們曾經生</a:t>
            </a:r>
            <a:r>
              <a:rPr lang="zh-TW" altLang="en-US" sz="3600" b="1"/>
              <a:t>過病的人請舉手，生病時會不會很難過啊？</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a:t>
            </a:r>
            <a:r>
              <a:rPr lang="en-US" altLang="zh-TW" sz="4800" b="1"/>
              <a:t>93</a:t>
            </a:r>
            <a:r>
              <a:rPr lang="zh-TW" altLang="en-US" sz="4800" b="1"/>
              <a:t>病房的故事</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小朋友，小文和她父親真是勇敢，我們祝福小文和「</a:t>
            </a:r>
            <a:r>
              <a:rPr lang="en-US" altLang="zh-TW" sz="3600" b="1"/>
              <a:t>93</a:t>
            </a:r>
            <a:r>
              <a:rPr lang="zh-TW" altLang="en-US" sz="3600" b="1"/>
              <a:t>病房」的孩子都能順利畢業</a:t>
            </a:r>
            <a:r>
              <a:rPr lang="zh-TW" altLang="en-US" sz="3600" b="1" smtClean="0"/>
              <a:t>。</a:t>
            </a:r>
            <a:endParaRPr lang="en-US" altLang="zh-TW" sz="3600" b="1" smtClean="0"/>
          </a:p>
          <a:p>
            <a:endParaRPr lang="en-US" altLang="zh-TW" sz="3600" b="1" smtClean="0"/>
          </a:p>
          <a:p>
            <a:r>
              <a:rPr lang="zh-TW" altLang="en-US" sz="3600" b="1" smtClean="0"/>
              <a:t>如果</a:t>
            </a:r>
            <a:r>
              <a:rPr lang="zh-TW" altLang="en-US" sz="3600" b="1"/>
              <a:t>換成是你，能像他們一樣勇敢嗎？接下來就讓我們看看耶穌怎麼教我們勇敢。</a:t>
            </a:r>
          </a:p>
        </p:txBody>
      </p:sp>
    </p:spTree>
    <p:extLst>
      <p:ext uri="{BB962C8B-B14F-4D97-AF65-F5344CB8AC3E}">
        <p14:creationId xmlns:p14="http://schemas.microsoft.com/office/powerpoint/2010/main" val="3425409078"/>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小朋友，耶穌在和宗徒們用過逾越節「最後晚餐」後，知道自己要面對十字架苦難的時候已經來到，就帶了祂最愛的三位宗徒來到橄欖山</a:t>
            </a:r>
            <a:r>
              <a:rPr lang="zh-TW" altLang="en-US" sz="3600" b="1" smtClean="0"/>
              <a:t>祈禱</a:t>
            </a:r>
            <a:r>
              <a:rPr lang="zh-TW" altLang="en-US" sz="3600" b="1"/>
              <a:t>。</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16832"/>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a:t>
            </a:r>
            <a:r>
              <a:rPr lang="zh-TW" altLang="en-US" sz="3600" b="1" smtClean="0"/>
              <a:t>祂非常</a:t>
            </a:r>
            <a:r>
              <a:rPr lang="zh-TW" altLang="en-US" sz="3600" b="1"/>
              <a:t>害怕，祂知道十字架的苦刑很殘忍也很痛苦，心裡開始有點猶豫，希望可以不必面對這個痛苦</a:t>
            </a:r>
            <a:r>
              <a:rPr lang="zh-TW" altLang="en-US" sz="3600" b="1" smtClean="0"/>
              <a:t>。</a:t>
            </a:r>
            <a:endParaRPr lang="en-US" altLang="zh-TW" sz="3600" b="1" smtClean="0"/>
          </a:p>
          <a:p>
            <a:endParaRPr lang="en-US" altLang="zh-TW" sz="3600" b="1"/>
          </a:p>
          <a:p>
            <a:r>
              <a:rPr lang="zh-TW" altLang="en-US" sz="3600" b="1" smtClean="0"/>
              <a:t>我們</a:t>
            </a:r>
            <a:r>
              <a:rPr lang="zh-TW" altLang="en-US" sz="3600" b="1"/>
              <a:t>一起來念這段聖言。</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a:t>
            </a:r>
            <a:r>
              <a:rPr lang="zh-TW" altLang="en-US" sz="3600" b="1" smtClean="0"/>
              <a:t>知道可怕</a:t>
            </a:r>
            <a:r>
              <a:rPr lang="zh-TW" altLang="en-US" sz="3600" b="1"/>
              <a:t>的事就要發生了，</a:t>
            </a:r>
            <a:r>
              <a:rPr lang="en-US" altLang="zh-TW" sz="3600" b="1"/>
              <a:t>12</a:t>
            </a:r>
            <a:r>
              <a:rPr lang="zh-TW" altLang="en-US" sz="3600" b="1"/>
              <a:t>位宗徒之一的猶達斯將要出賣祂，猶達斯和經師商量好，要帶著羅馬士兵來抓</a:t>
            </a:r>
            <a:r>
              <a:rPr lang="zh-TW" altLang="en-US" sz="3600" b="1" smtClean="0"/>
              <a:t>耶穌。</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之後將會有一場毫無公平性的審判，最後的結局當然就是要判耶穌十字架苦刑。</a:t>
            </a:r>
          </a:p>
        </p:txBody>
      </p:sp>
    </p:spTree>
    <p:extLst>
      <p:ext uri="{BB962C8B-B14F-4D97-AF65-F5344CB8AC3E}">
        <p14:creationId xmlns:p14="http://schemas.microsoft.com/office/powerpoint/2010/main" val="596889006"/>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耶穌心裡很明白，這將會是一條很痛苦的路</a:t>
            </a:r>
            <a:r>
              <a:rPr lang="zh-TW" altLang="en-US" sz="3600" b="1" smtClean="0"/>
              <a:t>，會先受到無情</a:t>
            </a:r>
            <a:r>
              <a:rPr lang="zh-TW" altLang="en-US" sz="3600" b="1"/>
              <a:t>的鞭打，還要一個人帶著傷痕累累的背著十字架，走上山上刑場，最後就是被釘在十字架上一直痛苦到死。</a:t>
            </a:r>
          </a:p>
        </p:txBody>
      </p:sp>
    </p:spTree>
    <p:extLst>
      <p:ext uri="{BB962C8B-B14F-4D97-AF65-F5344CB8AC3E}">
        <p14:creationId xmlns:p14="http://schemas.microsoft.com/office/powerpoint/2010/main" val="3944364328"/>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耶穌在祈禱時感到非常害怕，雖然自己是天主的兒子，應該有更大的勇氣接受痛苦</a:t>
            </a:r>
            <a:r>
              <a:rPr lang="zh-TW" altLang="en-US" sz="3600" b="1" smtClean="0">
                <a:latin typeface="新細明體"/>
                <a:ea typeface="新細明體"/>
              </a:rPr>
              <a:t>，但</a:t>
            </a:r>
            <a:r>
              <a:rPr lang="zh-TW" altLang="en-US" sz="3600" b="1">
                <a:latin typeface="新細明體"/>
                <a:ea typeface="新細明體"/>
              </a:rPr>
              <a:t>耶穌還是非常害怕。</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耶穌害怕的不是殘忍的酷刑，而是死亡的可怕</a:t>
            </a:r>
            <a:r>
              <a:rPr lang="zh-TW" altLang="en-US" sz="3600" b="1" smtClean="0">
                <a:latin typeface="新細明體"/>
                <a:ea typeface="新細明體"/>
              </a:rPr>
              <a:t>，死亡會</a:t>
            </a:r>
            <a:r>
              <a:rPr lang="zh-TW" altLang="en-US" sz="3600" b="1">
                <a:latin typeface="新細明體"/>
                <a:ea typeface="新細明體"/>
              </a:rPr>
              <a:t>讓耶穌與自己所愛的母親和宗徒永遠分離，無法再和他們在一起。</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耶穌想到將與自己所愛的人永遠分離就十分不捨，忍不住的向天父爸爸祈求，希望可以免去這痛苦。</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可是，耶穌也十分清楚，如果祂沒有接受這個痛苦，大家就沒有辦法明白天主的愛，祂又跟天父爸爸說：「父啊，就照祢的意願成就吧！」</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耶穌雖然心裡害怕，但祂願意將這一切都交給天父，祂完全信賴天父，將自己心裡所有的害怕都交給天父。</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親愛的主耶穌，感謝讚美祢，祢這麼愛我們，也喜歡我們常和祢在一起，求祢幫助我們都能來教堂參加彌撒、上主日學，更加認識祢、愛祢。以上所求是靠祢的名，阿們。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耶穌也知道只要自己完全信賴天父，天父一定會陪伴在祂的身旁，共同度過這痛苦。</a:t>
            </a:r>
          </a:p>
        </p:txBody>
      </p:sp>
    </p:spTree>
    <p:extLst>
      <p:ext uri="{BB962C8B-B14F-4D97-AF65-F5344CB8AC3E}">
        <p14:creationId xmlns:p14="http://schemas.microsoft.com/office/powerpoint/2010/main" val="507007507"/>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耶穌多次來回向天父</a:t>
            </a:r>
            <a:r>
              <a:rPr lang="zh-TW" altLang="en-US" sz="3600" b="1" smtClean="0">
                <a:latin typeface="新細明體"/>
                <a:ea typeface="新細明體"/>
              </a:rPr>
              <a:t>祈禱，</a:t>
            </a:r>
            <a:r>
              <a:rPr lang="zh-TW" altLang="en-US" sz="3600" b="1">
                <a:latin typeface="新細明體"/>
                <a:ea typeface="新細明體"/>
              </a:rPr>
              <a:t>十分渴望自己所愛的</a:t>
            </a:r>
            <a:r>
              <a:rPr lang="en-US" altLang="zh-TW" sz="3600" b="1">
                <a:latin typeface="新細明體"/>
                <a:ea typeface="新細明體"/>
              </a:rPr>
              <a:t>3</a:t>
            </a:r>
            <a:r>
              <a:rPr lang="zh-TW" altLang="en-US" sz="3600" b="1">
                <a:latin typeface="新細明體"/>
                <a:ea typeface="新細明體"/>
              </a:rPr>
              <a:t>位宗徒能陪伴祂一起面對這痛苦，沒想到他們卻都睡著了，只留下耶穌獨自一人，孤單的面對這人生中最大的挑戰。</a:t>
            </a:r>
          </a:p>
        </p:txBody>
      </p:sp>
    </p:spTree>
    <p:extLst>
      <p:ext uri="{BB962C8B-B14F-4D97-AF65-F5344CB8AC3E}">
        <p14:creationId xmlns:p14="http://schemas.microsoft.com/office/powerpoint/2010/main" val="3116574838"/>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愛耶穌至深的天父看到耶穌既孤單又痛苦，祈禱時「汗珠如同血珠般的滴在的上」，特別派了天使來陪伴耶穌，安慰祂，共同面對這痛苦。</a:t>
            </a:r>
          </a:p>
        </p:txBody>
      </p:sp>
    </p:spTree>
    <p:extLst>
      <p:ext uri="{BB962C8B-B14F-4D97-AF65-F5344CB8AC3E}">
        <p14:creationId xmlns:p14="http://schemas.microsoft.com/office/powerpoint/2010/main" val="2945651629"/>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為什麼這是一條沒有選擇的苦路呢，耶穌已經花了三年的時間，走遍</a:t>
            </a:r>
            <a:r>
              <a:rPr lang="zh-TW" altLang="en-US" sz="3600" b="1" smtClean="0">
                <a:latin typeface="新細明體"/>
                <a:ea typeface="新細明體"/>
              </a:rPr>
              <a:t>各地宣揚</a:t>
            </a:r>
            <a:r>
              <a:rPr lang="zh-TW" altLang="en-US" sz="3600" b="1">
                <a:latin typeface="新細明體"/>
                <a:ea typeface="新細明體"/>
              </a:rPr>
              <a:t>天國福音</a:t>
            </a:r>
            <a:r>
              <a:rPr lang="zh-TW" altLang="en-US" sz="3600" b="1" smtClean="0">
                <a:latin typeface="新細明體"/>
                <a:ea typeface="新細明體"/>
              </a:rPr>
              <a:t>，卻沒辦法讓那些心硬的人相信</a:t>
            </a:r>
            <a:r>
              <a:rPr lang="zh-TW" altLang="en-US" sz="3600" b="1">
                <a:latin typeface="新細明體"/>
                <a:ea typeface="新細明體"/>
              </a:rPr>
              <a:t>耶穌所說的天主的愛。</a:t>
            </a:r>
          </a:p>
        </p:txBody>
      </p:sp>
    </p:spTree>
    <p:extLst>
      <p:ext uri="{BB962C8B-B14F-4D97-AF65-F5344CB8AC3E}">
        <p14:creationId xmlns:p14="http://schemas.microsoft.com/office/powerpoint/2010/main" val="479821150"/>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唯有透過十字架這條路，讓那些不願意相信的人看到，天父爸爸為了愛我們，竟然連自己的兒子都不疼惜，甘心情願的讓祂為我們釘死在十字架上，希望可以藉此讓所有的人明白，也願意相信天父的愛。</a:t>
            </a:r>
          </a:p>
        </p:txBody>
      </p:sp>
    </p:spTree>
    <p:extLst>
      <p:ext uri="{BB962C8B-B14F-4D97-AF65-F5344CB8AC3E}">
        <p14:creationId xmlns:p14="http://schemas.microsoft.com/office/powerpoint/2010/main" val="1954808743"/>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「最後晚餐」後，耶穌為什麼要上橄欖山祈禱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在橄欖山祈禱時，即將會發生什麼事？</a:t>
            </a:r>
          </a:p>
        </p:txBody>
      </p:sp>
    </p:spTree>
    <p:extLst>
      <p:ext uri="{BB962C8B-B14F-4D97-AF65-F5344CB8AC3E}">
        <p14:creationId xmlns:p14="http://schemas.microsoft.com/office/powerpoint/2010/main" val="2058834310"/>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耶穌面對這件可怕的事會感到害怕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知道自己將要面對十字架的痛苦時，祂跟天父爸爸說了什麼？</a:t>
            </a:r>
          </a:p>
        </p:txBody>
      </p:sp>
    </p:spTree>
    <p:extLst>
      <p:ext uri="{BB962C8B-B14F-4D97-AF65-F5344CB8AC3E}">
        <p14:creationId xmlns:p14="http://schemas.microsoft.com/office/powerpoint/2010/main" val="3367094419"/>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在橄欖山祈禱時，為什麼是既痛苦又孤單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痛苦又孤單時，天父爸爸做了什麼？</a:t>
            </a:r>
          </a:p>
        </p:txBody>
      </p:sp>
    </p:spTree>
    <p:extLst>
      <p:ext uri="{BB962C8B-B14F-4D97-AF65-F5344CB8AC3E}">
        <p14:creationId xmlns:p14="http://schemas.microsoft.com/office/powerpoint/2010/main" val="2265820408"/>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天父爸爸要讓耶穌為我們痛苦的被釘在十字架上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天</a:t>
            </a:r>
            <a:r>
              <a:rPr lang="zh-TW" altLang="en-US" sz="3600" b="1">
                <a:latin typeface="新細明體"/>
                <a:ea typeface="新細明體"/>
              </a:rPr>
              <a:t>父爸爸讓耶穌釘在十字架上，是很殘忍的還是很痛苦的？</a:t>
            </a:r>
          </a:p>
        </p:txBody>
      </p:sp>
    </p:spTree>
    <p:extLst>
      <p:ext uri="{BB962C8B-B14F-4D97-AF65-F5344CB8AC3E}">
        <p14:creationId xmlns:p14="http://schemas.microsoft.com/office/powerpoint/2010/main" val="4140033755"/>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你是天父爸爸，你會讓耶穌釘在十字架上嗎？</a:t>
            </a:r>
            <a:r>
              <a:rPr lang="zh-TW" altLang="en-US" sz="3600" b="1" smtClean="0">
                <a:latin typeface="新細明體"/>
                <a:ea typeface="新細明體"/>
              </a:rPr>
              <a:t>還是有</a:t>
            </a:r>
            <a:r>
              <a:rPr lang="zh-TW" altLang="en-US" sz="3600" b="1">
                <a:latin typeface="新細明體"/>
                <a:ea typeface="新細明體"/>
              </a:rPr>
              <a:t>其他的辦法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司祭長和經師總是想盡辦法要害死耶穌？</a:t>
            </a:r>
          </a:p>
        </p:txBody>
      </p:sp>
    </p:spTree>
    <p:extLst>
      <p:ext uri="{BB962C8B-B14F-4D97-AF65-F5344CB8AC3E}">
        <p14:creationId xmlns:p14="http://schemas.microsoft.com/office/powerpoint/2010/main" val="1787880651"/>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馬爾谷福音</a:t>
            </a:r>
            <a:r>
              <a:rPr lang="en-US" altLang="zh-TW" sz="3600" b="1"/>
              <a:t>10,13</a:t>
            </a:r>
            <a:r>
              <a:rPr lang="zh-TW" altLang="zh-TW" sz="3600" b="1"/>
              <a:t>～</a:t>
            </a:r>
            <a:r>
              <a:rPr lang="en-US" altLang="zh-TW" sz="3600" b="1"/>
              <a:t>16</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勇敢的面對十字架的痛苦，是為了讓我們明白什麼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看到</a:t>
            </a:r>
            <a:r>
              <a:rPr lang="zh-TW" altLang="en-US" sz="3600" b="1">
                <a:latin typeface="新細明體"/>
                <a:ea typeface="新細明體"/>
              </a:rPr>
              <a:t>耶穌那麼勇敢的面對十字架的痛苦，我內心有什麼感受？</a:t>
            </a:r>
          </a:p>
        </p:txBody>
      </p:sp>
    </p:spTree>
    <p:extLst>
      <p:ext uri="{BB962C8B-B14F-4D97-AF65-F5344CB8AC3E}">
        <p14:creationId xmlns:p14="http://schemas.microsoft.com/office/powerpoint/2010/main" val="1678982790"/>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「耶穌說：『父啊，祢如果願意，請給我免去這杯吧，但不要隨我的意願，唯照祢的意願成就！』」（路</a:t>
            </a:r>
            <a:r>
              <a:rPr lang="en-US" altLang="zh-TW" sz="3600" b="1"/>
              <a:t>22,42</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6000" b="1" smtClean="0">
                <a:latin typeface="新細明體"/>
                <a:ea typeface="新細明體"/>
              </a:rPr>
              <a:t>Dora</a:t>
            </a:r>
            <a:r>
              <a:rPr lang="zh-TW" altLang="en-US" sz="6000" b="1" smtClean="0">
                <a:latin typeface="新細明體"/>
                <a:ea typeface="新細明體"/>
              </a:rPr>
              <a:t>姐姐的故事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492896"/>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en-US" altLang="zh-TW" sz="3600" b="1"/>
              <a:t>Dora</a:t>
            </a:r>
            <a:r>
              <a:rPr lang="zh-TW" altLang="en-US" sz="3600" b="1"/>
              <a:t>姐姐和她的媽媽真的很勇敢，面對痛苦時都能堅定的依靠天主，雖然</a:t>
            </a:r>
            <a:r>
              <a:rPr lang="en-US" altLang="zh-TW" sz="3600" b="1"/>
              <a:t>Dora</a:t>
            </a:r>
            <a:r>
              <a:rPr lang="zh-TW" altLang="en-US" sz="3600" b="1"/>
              <a:t>姐姐已經回到天父身旁，但她的故事還是繼續感動許多受苦的人。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在我們身旁也有受苦的人，除了為他們祈禱之外，我們還可以做些什麼呢？</a:t>
            </a:r>
            <a:endParaRPr lang="en-US" sz="3600" b="1"/>
          </a:p>
        </p:txBody>
      </p:sp>
    </p:spTree>
    <p:extLst>
      <p:ext uri="{BB962C8B-B14F-4D97-AF65-F5344CB8AC3E}">
        <p14:creationId xmlns:p14="http://schemas.microsoft.com/office/powerpoint/2010/main" val="3644890332"/>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在生活中，為陪伴受苦的人我們還可以做些什麼？</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耶穌在面對十字架痛苦時，是那麼的害怕，但是祂還是勇敢面對，為了可以讓我們明白天父爸爸是這麼的愛我們。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面對痛苦時，耶穌也教導我們要向天父祈禱，就像</a:t>
            </a:r>
            <a:r>
              <a:rPr lang="en-US" altLang="zh-TW" sz="3600" b="1"/>
              <a:t>Dora</a:t>
            </a:r>
            <a:r>
              <a:rPr lang="zh-TW" altLang="en-US" sz="3600" b="1"/>
              <a:t>姐姐一樣，依靠天主的力量，面對各種</a:t>
            </a:r>
            <a:r>
              <a:rPr lang="zh-TW" altLang="en-US" sz="3600" b="1" smtClean="0"/>
              <a:t>痛苦</a:t>
            </a:r>
            <a:r>
              <a:rPr lang="zh-TW" altLang="en-US" sz="3600" b="1"/>
              <a:t>。</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，你喜歡當大人還是當小孩呢？</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當然也不要忘了，除了為身邊受苦的人祈禱之外，也可以送給他們一張祝福卡或是希望小星星，陪伴他們更有力量度過痛苦。</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132856"/>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愛我們的主耶穌，謝謝祢每天都在生活中陪伴我們，特別是我們受苦和有病痛時，求祢特別賜福給「</a:t>
            </a:r>
            <a:r>
              <a:rPr lang="en-US" altLang="zh-TW" sz="3600" b="1"/>
              <a:t>93</a:t>
            </a:r>
            <a:r>
              <a:rPr lang="zh-TW" altLang="en-US" sz="3600" b="1"/>
              <a:t>病房」的小鬥士，也幫助我們成為他們的小天使，多多關心他們。以上所求是因祢的名，阿們。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smtClean="0">
                <a:latin typeface="Microsoft JhengHei Light" panose="020b0304030504040204" pitchFamily="34" charset="-120"/>
                <a:ea typeface="Microsoft JhengHei Light" panose="020b0304030504040204" pitchFamily="34" charset="-120"/>
              </a:rPr>
              <a:t>耶穌被捕時</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宗徒眾逃無一陪伴</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伯多祿否認主</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-12</a:t>
            </a:r>
          </a:p>
        </p:txBody>
      </p:sp>
    </p:spTree>
    <p:extLst>
      <p:ext uri="{BB962C8B-B14F-4D97-AF65-F5344CB8AC3E}">
        <p14:creationId xmlns:p14="http://schemas.microsoft.com/office/powerpoint/2010/main" val="3593360294"/>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親愛的主耶穌，謝謝祢常常在生活中陪伴我們，也知道我們是這麼的需要祢，求祢幫助我們不管遇到任何困難，都能信賴祢、依靠祢的帶領。以上祈求是因祢的名，阿們。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馬爾谷福音</a:t>
            </a:r>
            <a:r>
              <a:rPr lang="en-US" altLang="zh-TW" sz="3600" b="1"/>
              <a:t>14,43~52</a:t>
            </a:r>
            <a:r>
              <a:rPr lang="zh-TW" altLang="zh-TW" sz="3600" b="1"/>
              <a:t>、</a:t>
            </a:r>
            <a:r>
              <a:rPr lang="en-US" altLang="zh-TW" sz="3600" b="1"/>
              <a:t>66~72</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小朋友，在學校時，老師曾經請</a:t>
            </a:r>
            <a:r>
              <a:rPr lang="zh-TW" altLang="en-US" sz="3600" b="1"/>
              <a:t>你們幫過忙嗎？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幫忙收作業簿、擦黑板、或是幫忙管秩序啊？你們喜歡幫忙老師做事情嗎？</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還是覺得幫老師做事情很麻煩呢？幫老師做事情是覺得很開心？還是覺得老師很囉嗦呢？</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小活動──大家來幫忙！</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會希望</a:t>
            </a:r>
            <a:r>
              <a:rPr lang="zh-TW" altLang="en-US" sz="3600" b="1" smtClean="0"/>
              <a:t>自己快點成為</a:t>
            </a:r>
            <a:r>
              <a:rPr lang="zh-TW" altLang="en-US" sz="3600" b="1"/>
              <a:t>大人嗎？還是希望</a:t>
            </a:r>
            <a:r>
              <a:rPr lang="zh-TW" altLang="en-US" sz="3600" b="1" smtClean="0"/>
              <a:t>自己永遠</a:t>
            </a:r>
            <a:r>
              <a:rPr lang="zh-TW" altLang="en-US" sz="3600" b="1"/>
              <a:t>是個小孩呢？</a:t>
            </a:r>
            <a:endParaRPr lang="en-US" sz="3600" b="1"/>
          </a:p>
        </p:txBody>
      </p:sp>
    </p:spTree>
    <p:extLst>
      <p:ext uri="{BB962C8B-B14F-4D97-AF65-F5344CB8AC3E}">
        <p14:creationId xmlns:p14="http://schemas.microsoft.com/office/powerpoint/2010/main" val="1892920933"/>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大家可以互相幫忙真是一件開心的事，可是，有一次耶穌最需要幫忙時，祂的學生卻統統跑光光，怎麼會這樣呢</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我們要來看看，為什麼耶穌的宗徒們不願意幫忙耶穌？</a:t>
            </a:r>
          </a:p>
        </p:txBody>
      </p:sp>
    </p:spTree>
    <p:extLst>
      <p:ext uri="{BB962C8B-B14F-4D97-AF65-F5344CB8AC3E}">
        <p14:creationId xmlns:p14="http://schemas.microsoft.com/office/powerpoint/2010/main" val="3425409078"/>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小朋友，耶穌宣講天國福音時，總是受到群眾的歡迎和擁戴，特別是祂第三次來到耶路撒冷聖城慶祝逾越節時，群眾更是前呼後擁的擁護祂為王。</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平常已經很討厭耶穌的司祭長和長老，看到群眾的熱情更是惱怒，決心要想辦法除掉耶穌，便私下和耶穌的宗徒猶達斯串通，等待適當時機要抓耶穌。</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我們一起來念這段聖言。</a:t>
            </a:r>
          </a:p>
        </p:txBody>
      </p:sp>
    </p:spTree>
    <p:extLst>
      <p:ext uri="{BB962C8B-B14F-4D97-AF65-F5344CB8AC3E}">
        <p14:creationId xmlns:p14="http://schemas.microsoft.com/office/powerpoint/2010/main" val="2816202619"/>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我們看到和司祭長串通好的猶達斯，帶著一大夥群眾，個個拿著刀劍和棍棒，準備前來抓手無寸鐵的耶穌。</a:t>
            </a:r>
          </a:p>
        </p:txBody>
      </p:sp>
    </p:spTree>
    <p:extLst>
      <p:ext uri="{BB962C8B-B14F-4D97-AF65-F5344CB8AC3E}">
        <p14:creationId xmlns:p14="http://schemas.microsoft.com/office/powerpoint/2010/main" val="596889006"/>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猶達斯早已知道耶穌和宗徒用完「最後晚餐」，會去山園裡祈禱，便事先和司祭長約定好暗號，一見到耶穌，便上前親吻祂的臉頰，群眾看到猶達斯給的暗號，立即上前抓住了耶穌。</a:t>
            </a:r>
          </a:p>
        </p:txBody>
      </p:sp>
    </p:spTree>
    <p:extLst>
      <p:ext uri="{BB962C8B-B14F-4D97-AF65-F5344CB8AC3E}">
        <p14:creationId xmlns:p14="http://schemas.microsoft.com/office/powerpoint/2010/main" val="3944364328"/>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沒想到，這時的宗徒都因為害怕而逃之夭夭，一個也不敢留下，只剩耶穌獨自一人留在現場。</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a:t>
            </a:r>
            <a:r>
              <a:rPr lang="zh-TW" altLang="en-US" sz="3600" b="1" smtClean="0">
                <a:latin typeface="新細明體"/>
                <a:ea typeface="新細明體"/>
              </a:rPr>
              <a:t>鎮定對</a:t>
            </a:r>
            <a:r>
              <a:rPr lang="zh-TW" altLang="en-US" sz="3600" b="1">
                <a:latin typeface="新細明體"/>
                <a:ea typeface="新細明體"/>
              </a:rPr>
              <a:t>司祭長說：「我天天在你們當中，也在聖殿裡施教，你們都沒對我下手，為何現在要趁著夜晚，還帶著刀劍棍棒來抓我呢？</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司祭長不想回答，只是感到很慶幸，這下耶穌終於落在他的手裡了。</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司祭長和群眾抓住耶穌後，連夜趕去見大司祭，請他立即審問耶穌，恨不得在最短的時間內便可除掉耶穌。</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你覺得當大人比較好，還是當小孩比較好呢？</a:t>
            </a:r>
            <a:endParaRPr lang="en-US" sz="3600" b="1"/>
          </a:p>
        </p:txBody>
      </p:sp>
    </p:spTree>
    <p:extLst>
      <p:ext uri="{BB962C8B-B14F-4D97-AF65-F5344CB8AC3E}">
        <p14:creationId xmlns:p14="http://schemas.microsoft.com/office/powerpoint/2010/main" val="1059715345"/>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這時，經師和長老也都趕來，大司祭便和所有想置耶穌於死的人共同審問耶穌，但都無法查出任何罪狀。</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他們</a:t>
            </a:r>
            <a:r>
              <a:rPr lang="zh-TW" altLang="en-US" sz="3600" b="1">
                <a:latin typeface="新細明體"/>
                <a:ea typeface="新細明體"/>
              </a:rPr>
              <a:t>甚至買通證人出庭作假見證說：「祂曾說過，祂能拆毀天主的聖殿，並在三天內重建。」</a:t>
            </a:r>
          </a:p>
        </p:txBody>
      </p:sp>
    </p:spTree>
    <p:extLst>
      <p:ext uri="{BB962C8B-B14F-4D97-AF65-F5344CB8AC3E}">
        <p14:creationId xmlns:p14="http://schemas.microsoft.com/office/powerpoint/2010/main" val="507007507"/>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大司祭便問耶穌：「莫非祢就是經上所預言的默西亞，天主之子？」</a:t>
            </a:r>
          </a:p>
        </p:txBody>
      </p:sp>
    </p:spTree>
    <p:extLst>
      <p:ext uri="{BB962C8B-B14F-4D97-AF65-F5344CB8AC3E}">
        <p14:creationId xmlns:p14="http://schemas.microsoft.com/office/powerpoint/2010/main" val="3116574838"/>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耶穌說：「我正是，你們也將要看見人子坐在大能者的右邊！」</a:t>
            </a:r>
          </a:p>
        </p:txBody>
      </p:sp>
    </p:spTree>
    <p:extLst>
      <p:ext uri="{BB962C8B-B14F-4D97-AF65-F5344CB8AC3E}">
        <p14:creationId xmlns:p14="http://schemas.microsoft.com/office/powerpoint/2010/main" val="2945651629"/>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13285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大司祭聽了，立刻說：「這人說了褻瀆天主的話，何需再審呢？</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眾人</a:t>
            </a:r>
            <a:r>
              <a:rPr lang="zh-TW" altLang="en-US" sz="3600" b="1">
                <a:latin typeface="新細明體"/>
                <a:ea typeface="新細明體"/>
              </a:rPr>
              <a:t>便這樣判了耶穌死刑。</a:t>
            </a:r>
          </a:p>
        </p:txBody>
      </p:sp>
    </p:spTree>
    <p:extLst>
      <p:ext uri="{BB962C8B-B14F-4D97-AF65-F5344CB8AC3E}">
        <p14:creationId xmlns:p14="http://schemas.microsoft.com/office/powerpoint/2010/main" val="479821150"/>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a:t>
            </a:r>
            <a:r>
              <a:rPr lang="zh-TW" altLang="en-US" sz="3600" b="1" smtClean="0">
                <a:latin typeface="新細明體"/>
                <a:ea typeface="新細明體"/>
              </a:rPr>
              <a:t>在受</a:t>
            </a:r>
            <a:r>
              <a:rPr lang="zh-TW" altLang="en-US" sz="3600" b="1">
                <a:latin typeface="新細明體"/>
                <a:ea typeface="新細明體"/>
              </a:rPr>
              <a:t>審時，宗徒伯多祿因為擔心耶穌，便遠遠的站在一旁觀看，卻來了一位女子，她是大司祭的女僕。</a:t>
            </a:r>
          </a:p>
        </p:txBody>
      </p:sp>
    </p:spTree>
    <p:extLst>
      <p:ext uri="{BB962C8B-B14F-4D97-AF65-F5344CB8AC3E}">
        <p14:creationId xmlns:p14="http://schemas.microsoft.com/office/powerpoint/2010/main" val="1954808743"/>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女子一眼認出伯多祿曾跟在耶穌身旁，指伯多祿說：「你不也是和那耶穌一夥的嗎？」</a:t>
            </a:r>
          </a:p>
        </p:txBody>
      </p:sp>
    </p:spTree>
    <p:extLst>
      <p:ext uri="{BB962C8B-B14F-4D97-AF65-F5344CB8AC3E}">
        <p14:creationId xmlns:p14="http://schemas.microsoft.com/office/powerpoint/2010/main" val="288730521"/>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不料，伯多祿卻一時害怕，趕緊否認：「妳別亂說，我不知道妳在說什麼！」說完便快快離開，不想久留。</a:t>
            </a:r>
          </a:p>
        </p:txBody>
      </p:sp>
    </p:spTree>
    <p:extLst>
      <p:ext uri="{BB962C8B-B14F-4D97-AF65-F5344CB8AC3E}">
        <p14:creationId xmlns:p14="http://schemas.microsoft.com/office/powerpoint/2010/main" val="1227314453"/>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伯多祿在庭院轉了一下，又想知道耶穌到底會是如何，結果又被那女子撞見，女子便對一旁的人說：「你們看，他確實是和那耶穌一夥的，我認得他！」</a:t>
            </a:r>
          </a:p>
        </p:txBody>
      </p:sp>
    </p:spTree>
    <p:extLst>
      <p:ext uri="{BB962C8B-B14F-4D97-AF65-F5344CB8AC3E}">
        <p14:creationId xmlns:p14="http://schemas.microsoft.com/office/powerpoint/2010/main" val="285551182"/>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伯多祿實在沒想到又會被那女子看到，想躲也躲不掉，只能再次否認：「妳可別亂說啊！」</a:t>
            </a:r>
          </a:p>
        </p:txBody>
      </p:sp>
    </p:spTree>
    <p:extLst>
      <p:ext uri="{BB962C8B-B14F-4D97-AF65-F5344CB8AC3E}">
        <p14:creationId xmlns:p14="http://schemas.microsoft.com/office/powerpoint/2010/main" val="500864102"/>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小故事──亨利好想快快長大？</a:t>
            </a:r>
            <a:endParaRPr lang="en-US" sz="4800" b="1"/>
          </a:p>
        </p:txBody>
      </p:sp>
    </p:spTree>
    <p:extLst>
      <p:ext uri="{BB962C8B-B14F-4D97-AF65-F5344CB8AC3E}">
        <p14:creationId xmlns:p14="http://schemas.microsoft.com/office/powerpoint/2010/main" val="763502213"/>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說完正想離開時，偏偏又有一人在旁也大聲說：「對，就是他，他是加里肋亞人，確實是和那耶穌一夥的！」</a:t>
            </a:r>
          </a:p>
        </p:txBody>
      </p:sp>
    </p:spTree>
    <p:extLst>
      <p:ext uri="{BB962C8B-B14F-4D97-AF65-F5344CB8AC3E}">
        <p14:creationId xmlns:p14="http://schemas.microsoft.com/office/powerpoint/2010/main" val="369734078"/>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伯多祿連續三次被</a:t>
            </a:r>
            <a:r>
              <a:rPr lang="zh-TW" altLang="en-US" sz="3600" b="1" smtClean="0">
                <a:latin typeface="新細明體"/>
                <a:ea typeface="新細明體"/>
              </a:rPr>
              <a:t>指認，</a:t>
            </a:r>
            <a:r>
              <a:rPr lang="zh-TW" altLang="en-US" sz="3600" b="1">
                <a:latin typeface="新細明體"/>
                <a:ea typeface="新細明體"/>
              </a:rPr>
              <a:t>深怕自己也會被抓去受審，心裡急得發慌，語無倫次的說：「我可以跟你們發誓，我根本不認識那個人，我和祂一點關係都沒有，你們不要亂說！」</a:t>
            </a:r>
          </a:p>
        </p:txBody>
      </p:sp>
    </p:spTree>
    <p:extLst>
      <p:ext uri="{BB962C8B-B14F-4D97-AF65-F5344CB8AC3E}">
        <p14:creationId xmlns:p14="http://schemas.microsoft.com/office/powerpoint/2010/main" val="2660105722"/>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這時，雞叫了，伯多祿被雞叫聲猛然驚醒，</a:t>
            </a:r>
            <a:r>
              <a:rPr lang="zh-TW" altLang="en-US" sz="3600" b="1" smtClean="0">
                <a:latin typeface="新細明體"/>
                <a:ea typeface="新細明體"/>
              </a:rPr>
              <a:t>抬頭正巧</a:t>
            </a:r>
            <a:r>
              <a:rPr lang="zh-TW" altLang="en-US" sz="3600" b="1">
                <a:latin typeface="新細明體"/>
                <a:ea typeface="新細明體"/>
              </a:rPr>
              <a:t>看到自己的老師耶穌，也看著</a:t>
            </a:r>
            <a:r>
              <a:rPr lang="zh-TW" altLang="en-US" sz="3600" b="1" smtClean="0">
                <a:latin typeface="新細明體"/>
                <a:ea typeface="新細明體"/>
              </a:rPr>
              <a:t>他。</a:t>
            </a:r>
            <a:endParaRPr lang="en-US" altLang="zh-TW" sz="3600" b="1" smtClean="0">
              <a:latin typeface="新細明體"/>
              <a:ea typeface="新細明體"/>
            </a:endParaRPr>
          </a:p>
        </p:txBody>
      </p:sp>
    </p:spTree>
    <p:extLst>
      <p:ext uri="{BB962C8B-B14F-4D97-AF65-F5344CB8AC3E}">
        <p14:creationId xmlns:p14="http://schemas.microsoft.com/office/powerpoint/2010/main" val="3969034273"/>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a:t>
            </a:r>
            <a:r>
              <a:rPr lang="zh-TW" altLang="en-US" sz="3600" b="1" smtClean="0">
                <a:latin typeface="新細明體"/>
                <a:ea typeface="新細明體"/>
              </a:rPr>
              <a:t>立即</a:t>
            </a:r>
            <a:r>
              <a:rPr lang="zh-TW" altLang="en-US" sz="3600" b="1">
                <a:latin typeface="新細明體"/>
                <a:ea typeface="新細明體"/>
              </a:rPr>
              <a:t>想起耶穌在「最後晚餐」後，曾跟自己說過「今夜雞叫以前你要三次不認我」，當時的自己還向耶穌拍胸脯保證，這是絕對不可能的，沒想到現在全應驗了</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634136648"/>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伯多祿遠遠的看著老師，慚愧的不知該說什麼才是，對自己剛剛所做的一切十分懊悔，低著頭離開庭院，躲到一旁放聲大哭。</a:t>
            </a:r>
            <a:endParaRPr lang="en-US" altLang="zh-TW" sz="3600" b="1">
              <a:latin typeface="新細明體"/>
              <a:ea typeface="新細明體"/>
            </a:endParaRPr>
          </a:p>
        </p:txBody>
      </p:sp>
    </p:spTree>
    <p:extLst>
      <p:ext uri="{BB962C8B-B14F-4D97-AF65-F5344CB8AC3E}">
        <p14:creationId xmlns:p14="http://schemas.microsoft.com/office/powerpoint/2010/main" val="3702867459"/>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司祭長和長老看到群眾熱情擁戴耶穌，便決心要除掉耶穌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猶達斯要到山園裡去找耶穌？</a:t>
            </a:r>
          </a:p>
        </p:txBody>
      </p:sp>
    </p:spTree>
    <p:extLst>
      <p:ext uri="{BB962C8B-B14F-4D97-AF65-F5344CB8AC3E}">
        <p14:creationId xmlns:p14="http://schemas.microsoft.com/office/powerpoint/2010/main" val="2058834310"/>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耶穌面對這件可怕的事會感到害怕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司祭長和群眾抓住耶穌時，耶穌的宗徒都逃之夭夭？</a:t>
            </a:r>
          </a:p>
        </p:txBody>
      </p:sp>
    </p:spTree>
    <p:extLst>
      <p:ext uri="{BB962C8B-B14F-4D97-AF65-F5344CB8AC3E}">
        <p14:creationId xmlns:p14="http://schemas.microsoft.com/office/powerpoint/2010/main" val="3367094419"/>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司</a:t>
            </a:r>
            <a:r>
              <a:rPr lang="zh-TW" altLang="en-US" sz="3600" b="1">
                <a:latin typeface="新細明體"/>
                <a:ea typeface="新細明體"/>
              </a:rPr>
              <a:t>祭長和群眾抓住耶穌後，他們做了什麼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大司祭在耶穌身上查不出任何罪狀，還是判了祂死刑？</a:t>
            </a:r>
          </a:p>
        </p:txBody>
      </p:sp>
    </p:spTree>
    <p:extLst>
      <p:ext uri="{BB962C8B-B14F-4D97-AF65-F5344CB8AC3E}">
        <p14:creationId xmlns:p14="http://schemas.microsoft.com/office/powerpoint/2010/main" val="2265820408"/>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伯</a:t>
            </a:r>
            <a:r>
              <a:rPr lang="zh-TW" altLang="en-US" sz="3600" b="1">
                <a:latin typeface="新細明體"/>
                <a:ea typeface="新細明體"/>
              </a:rPr>
              <a:t>多祿在大司祭庭院觀看耶穌受審時，發生了什麼事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伯</a:t>
            </a:r>
            <a:r>
              <a:rPr lang="zh-TW" altLang="en-US" sz="3600" b="1">
                <a:latin typeface="新細明體"/>
                <a:ea typeface="新細明體"/>
              </a:rPr>
              <a:t>多祿</a:t>
            </a:r>
            <a:r>
              <a:rPr lang="zh-TW" altLang="en-US" sz="3600" b="1" smtClean="0">
                <a:latin typeface="新細明體"/>
                <a:ea typeface="新細明體"/>
              </a:rPr>
              <a:t>一再的否認</a:t>
            </a:r>
            <a:r>
              <a:rPr lang="zh-TW" altLang="en-US" sz="3600" b="1">
                <a:latin typeface="新細明體"/>
                <a:ea typeface="新細明體"/>
              </a:rPr>
              <a:t>耶穌，</a:t>
            </a:r>
            <a:r>
              <a:rPr lang="zh-TW" altLang="en-US" sz="3600" b="1" smtClean="0">
                <a:latin typeface="新細明體"/>
                <a:ea typeface="新細明體"/>
              </a:rPr>
              <a:t>是因為太</a:t>
            </a:r>
            <a:r>
              <a:rPr lang="zh-TW" altLang="en-US" sz="3600" b="1">
                <a:latin typeface="新細明體"/>
                <a:ea typeface="新細明體"/>
              </a:rPr>
              <a:t>害怕還是太膽小？</a:t>
            </a:r>
          </a:p>
        </p:txBody>
      </p:sp>
    </p:spTree>
    <p:extLst>
      <p:ext uri="{BB962C8B-B14F-4D97-AF65-F5344CB8AC3E}">
        <p14:creationId xmlns:p14="http://schemas.microsoft.com/office/powerpoint/2010/main" val="4140033755"/>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伯多祿既害怕承認耶穌，又要留在庭院觀看耶穌受審，他到底想做什麼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覺得雞叫時耶穌看著伯多祿，是在責怪他還是安慰他？</a:t>
            </a:r>
          </a:p>
        </p:txBody>
      </p:sp>
    </p:spTree>
    <p:extLst>
      <p:ext uri="{BB962C8B-B14F-4D97-AF65-F5344CB8AC3E}">
        <p14:creationId xmlns:p14="http://schemas.microsoft.com/office/powerpoint/2010/main" val="1787880651"/>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小朋友，你們有沒有聽過一句成語「一朝被蛇咬，十年怕草繩」啊？</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你們知道小孩還有一個很特別的福利嗎</a:t>
            </a:r>
            <a:r>
              <a:rPr lang="zh-TW" altLang="en-US" sz="3600" b="1" smtClean="0"/>
              <a:t>？</a:t>
            </a:r>
            <a:r>
              <a:rPr lang="zh-TW" altLang="en-US" sz="3600" b="1"/>
              <a:t>那就是耶穌最喜歡小孩</a:t>
            </a:r>
            <a:r>
              <a:rPr lang="zh-TW" altLang="en-US" sz="3600" b="1" smtClean="0"/>
              <a:t>了！</a:t>
            </a:r>
            <a:endParaRPr lang="en-US" altLang="zh-TW" sz="3600" b="1" smtClean="0"/>
          </a:p>
          <a:p>
            <a:endParaRPr lang="en-US" altLang="zh-TW" sz="3600" b="1"/>
          </a:p>
          <a:p>
            <a:r>
              <a:rPr lang="zh-TW" altLang="en-US" sz="3600" b="1" smtClean="0"/>
              <a:t>耶穌</a:t>
            </a:r>
            <a:r>
              <a:rPr lang="zh-TW" altLang="en-US" sz="3600" b="1"/>
              <a:t>還</a:t>
            </a:r>
            <a:r>
              <a:rPr lang="zh-TW" altLang="en-US" sz="3600" b="1" smtClean="0"/>
              <a:t>說每</a:t>
            </a:r>
            <a:r>
              <a:rPr lang="zh-TW" altLang="en-US" sz="3600" b="1"/>
              <a:t>個人都要像</a:t>
            </a:r>
            <a:r>
              <a:rPr lang="zh-TW" altLang="en-US" sz="3600" b="1" smtClean="0"/>
              <a:t>小孩才能</a:t>
            </a:r>
            <a:r>
              <a:rPr lang="zh-TW" altLang="en-US" sz="3600" b="1"/>
              <a:t>進到天主的國，你們都是小孩，都可以進天主的國耶！</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耶穌會</a:t>
            </a:r>
            <a:r>
              <a:rPr lang="zh-TW" altLang="en-US" sz="3600" b="1">
                <a:latin typeface="新細明體"/>
                <a:ea typeface="新細明體"/>
              </a:rPr>
              <a:t>責怪伯多祿三次否認自己的老師嗎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為什麼伯多祿離開大司祭庭院後，要躲到一旁放聲大哭？</a:t>
            </a:r>
          </a:p>
        </p:txBody>
      </p:sp>
    </p:spTree>
    <p:extLst>
      <p:ext uri="{BB962C8B-B14F-4D97-AF65-F5344CB8AC3E}">
        <p14:creationId xmlns:p14="http://schemas.microsoft.com/office/powerpoint/2010/main" val="1678982790"/>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「伯多祿想起耶穌說的話，雞叫兩遍以前，你要三次不認我，便放聲大哭！」（谷</a:t>
            </a:r>
            <a:r>
              <a:rPr lang="en-US" altLang="zh-TW" sz="3600" b="1"/>
              <a:t>14,72</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阿強的故事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3429000"/>
            <a:ext cx="734481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阿強害怕謊言被老師拆穿，在老師面前將媽媽當傭人般</a:t>
            </a:r>
            <a:r>
              <a:rPr lang="zh-TW" altLang="en-US" sz="3600" b="1" smtClean="0"/>
              <a:t>使喚。</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媽媽雖然不明白，卻能理解他的好勝與愛面子，幸好有老師的開導，阿強終於放下恐懼，哭倒在媽媽的懷裡。</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在生活中，對於那些愛我們的家人，我們可以做些什麼來幫助自己，不要讓他們失望？</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a:t>
            </a:r>
            <a:r>
              <a:rPr lang="en-US" altLang="zh-TW" sz="3600" b="1">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耶穌是那麼愛祂的宗徒們，即使在自己最需要支持時，他們都因為害怕而逃跑，甚至否認和祂的關係，耶穌也沒有責怪他們。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耶穌理解宗徒們的害怕，如同阿強的媽媽理解阿強一樣。</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165955"/>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996952"/>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小朋友，你們知道為什麼耶穌特別喜歡小孩嗎？</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當我們害怕時，要記得常常依靠耶穌，求祂幫忙我們，也要記得向耶穌祈禱，跟祂訴說自己心中的害怕，幫助自己不做出讓耶穌以及家人失望的事。</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132856"/>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最瞭解我們的主耶穌，謝謝祢這麼愛我們，天天陪伴我們，求祢常常住在我們的心中，讓我們永遠記得祢是這麼愛我們，永遠都不要離開祢。以上所求是因祢的名，阿們。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27013" y="2924944"/>
            <a:ext cx="871296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b="1">
                <a:latin typeface="Microsoft JhengHei Light" panose="020b0304030504040204" pitchFamily="34" charset="-120"/>
                <a:ea typeface="Microsoft JhengHei Light" panose="020b0304030504040204" pitchFamily="34" charset="-120"/>
              </a:rPr>
              <a:t>總督比拉多查不出耶穌罪狀仍判祂死刑</a:t>
            </a:r>
            <a:endParaRPr lang="en-US" sz="54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427013" y="2093972"/>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-13</a:t>
            </a:r>
          </a:p>
        </p:txBody>
      </p:sp>
    </p:spTree>
    <p:extLst>
      <p:ext uri="{BB962C8B-B14F-4D97-AF65-F5344CB8AC3E}">
        <p14:creationId xmlns:p14="http://schemas.microsoft.com/office/powerpoint/2010/main" val="3593360294"/>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親愛的主耶穌，謝謝祢常在生活中陪伴我們，今天又讓我們聚在一起學習主日學，求祢幫助我們用心學習，將祢的教導運用在生活中。以上祈求是因祢的名，阿們。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23,13~25</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，你們會怕黑或怕高嗎？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52609" y="3105834"/>
            <a:ext cx="703878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還是會怕老鼠或怕蛇、怕蟑螂呢？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每個人對害怕有不同反應</a:t>
            </a:r>
            <a:r>
              <a:rPr lang="zh-TW" altLang="en-US" sz="3600" b="1" smtClean="0"/>
              <a:t>，除了</a:t>
            </a:r>
            <a:r>
              <a:rPr lang="zh-TW" altLang="en-US" sz="3600" b="1"/>
              <a:t>怕黑怕高，也有人怕看到血或是怕打針，你們會有這些經驗嗎？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小活動──打破內心的恐懼</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有一天，耶穌在猶太講道時，有人領了一群孩子，希望耶穌祝福這群孩子，沒想到，還沒靠近耶穌便被耶穌的宗徒們阻止，不讓他們接近耶穌。</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恭喜你們打破了自己內心的恐懼，很可惜，有的人不敢面對內心的恐懼，還做出可怕的事害了</a:t>
            </a:r>
            <a:r>
              <a:rPr lang="zh-TW" altLang="en-US" sz="3600" b="1" smtClean="0"/>
              <a:t>耶穌。</a:t>
            </a:r>
            <a:endParaRPr lang="en-US" altLang="zh-TW" sz="3600" b="1" smtClean="0"/>
          </a:p>
          <a:p>
            <a:endParaRPr lang="en-US" altLang="zh-TW" sz="3600" b="1" smtClean="0"/>
          </a:p>
          <a:p>
            <a:r>
              <a:rPr lang="zh-TW" altLang="en-US" sz="3600" b="1" smtClean="0"/>
              <a:t>這</a:t>
            </a:r>
            <a:r>
              <a:rPr lang="zh-TW" altLang="en-US" sz="3600" b="1"/>
              <a:t>人便是判耶穌死刑的總督比拉多，今天我們要來看他為什麼要這麼做。</a:t>
            </a:r>
          </a:p>
        </p:txBody>
      </p:sp>
    </p:spTree>
    <p:extLst>
      <p:ext uri="{BB962C8B-B14F-4D97-AF65-F5344CB8AC3E}">
        <p14:creationId xmlns:p14="http://schemas.microsoft.com/office/powerpoint/2010/main" val="3425409078"/>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0185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32856"/>
            <a:ext cx="770485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耶穌第三次來耶路撒冷聖城慶祝逾越節時</a:t>
            </a:r>
            <a:r>
              <a:rPr lang="zh-TW" altLang="en-US" sz="3600" b="1" smtClean="0"/>
              <a:t>，遭宗徒猶達斯背叛被捕，而經師和法利賽人則私下</a:t>
            </a:r>
            <a:r>
              <a:rPr lang="zh-TW" altLang="en-US" sz="3600" b="1"/>
              <a:t>買通</a:t>
            </a:r>
            <a:r>
              <a:rPr lang="zh-TW" altLang="en-US" sz="3600" b="1" smtClean="0"/>
              <a:t>證人向</a:t>
            </a:r>
            <a:r>
              <a:rPr lang="zh-TW" altLang="en-US" sz="3600" b="1"/>
              <a:t>羅馬總督告密，耶穌正準備叛國做王，耶穌便在一片冤枉聲中被帶到總督府受審。</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3105834"/>
            <a:ext cx="7704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我們一起來念這段聖言。</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起初，總督比拉多是對司祭長和群眾說：「你們送了這個叫耶穌的到我這裡來，控告祂在煽動群眾，可是</a:t>
            </a:r>
            <a:r>
              <a:rPr lang="zh-TW" altLang="en-US" sz="3600" b="1" smtClean="0"/>
              <a:t>我在</a:t>
            </a:r>
            <a:r>
              <a:rPr lang="zh-TW" altLang="en-US" sz="3600" b="1"/>
              <a:t>祂身上查不出任何一條罪狀</a:t>
            </a:r>
            <a:r>
              <a:rPr lang="zh-TW" altLang="en-US" sz="3600" b="1" smtClean="0"/>
              <a:t>。我</a:t>
            </a:r>
            <a:r>
              <a:rPr lang="zh-TW" altLang="en-US" sz="3600" b="1"/>
              <a:t>打算交給士兵教訓後，便釋放祂。」</a:t>
            </a:r>
          </a:p>
        </p:txBody>
      </p:sp>
    </p:spTree>
    <p:extLst>
      <p:ext uri="{BB962C8B-B14F-4D97-AF65-F5344CB8AC3E}">
        <p14:creationId xmlns:p14="http://schemas.microsoft.com/office/powerpoint/2010/main" val="596889006"/>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84784"/>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比拉</a:t>
            </a:r>
            <a:r>
              <a:rPr lang="zh-TW" altLang="en-US" sz="3600" b="1" smtClean="0"/>
              <a:t>多的</a:t>
            </a:r>
            <a:r>
              <a:rPr lang="zh-TW" altLang="en-US" sz="3600" b="1"/>
              <a:t>妻子特別叫人來跟他說：「這猶太人耶穌是位義人，你千萬不要干涉祂的事，交給猶太人自己處理，為了祂，我在夢中受了許多</a:t>
            </a:r>
            <a:r>
              <a:rPr lang="zh-TW" altLang="en-US" sz="3600" b="1" smtClean="0"/>
              <a:t>苦。」</a:t>
            </a:r>
            <a:endParaRPr lang="en-US" altLang="zh-TW" sz="3600" b="1" smtClean="0"/>
          </a:p>
          <a:p>
            <a:endParaRPr lang="en-US" altLang="zh-TW" sz="3600" b="1"/>
          </a:p>
          <a:p>
            <a:r>
              <a:rPr lang="zh-TW" altLang="en-US" sz="3600" b="1" smtClean="0"/>
              <a:t>比</a:t>
            </a:r>
            <a:r>
              <a:rPr lang="zh-TW" altLang="en-US" sz="3600" b="1"/>
              <a:t>拉多聽了，準備設法釋放</a:t>
            </a:r>
            <a:r>
              <a:rPr lang="zh-TW" altLang="en-US" sz="3600" b="1" smtClean="0"/>
              <a:t>耶穌。</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長老卻煽動群眾大聲喊說：「耶穌有意自命為王，是背叛凱撒，你若釋放這人，便不是凱撒的朋友。</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比拉多一聽這話</a:t>
            </a:r>
            <a:r>
              <a:rPr lang="zh-TW" altLang="en-US" sz="3600" b="1" smtClean="0">
                <a:latin typeface="新細明體"/>
                <a:ea typeface="新細明體"/>
              </a:rPr>
              <a:t>，開始擔心</a:t>
            </a:r>
            <a:r>
              <a:rPr lang="zh-TW" altLang="en-US" sz="3600" b="1">
                <a:latin typeface="新細明體"/>
                <a:ea typeface="新細明體"/>
              </a:rPr>
              <a:t>自己官位不保，又將耶穌領了出來，司祭長和長老趁機遊說群眾，大聲喊叫：「釋放巴拉巴，除掉耶穌！」</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在當時，每逢猶太人的節日逾越節，總督會按照慣例釋放一個囚犯，群眾要求釋放的巴拉巴，是在城中作亂殺人下獄的。</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比拉多不明白為何群眾會提出如此要求，又問：「耶穌和巴拉巴這兩人，你們願意我釋放那一個呢？</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a:latin typeface="新細明體"/>
                <a:ea typeface="新細明體"/>
              </a:rPr>
              <a:t>群眾喊說：「巴拉巴！」</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比拉多再問：「那麼，那稱為默西亞的耶穌，我該怎麼辦呢？</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群眾</a:t>
            </a:r>
            <a:r>
              <a:rPr lang="zh-TW" altLang="en-US" sz="3600" b="1">
                <a:latin typeface="新細明體"/>
                <a:ea typeface="新細明體"/>
              </a:rPr>
              <a:t>瘋狂的喊說：「釘祂在十字架上，釘祂在十字架上！」</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耶穌知道了，生氣的對宗徒們說：「不要阻止他們，讓他們過來，我要看看這群孩子！」</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比拉多真是不明白，為何群眾如此瘋狂，再問：「這人究竟有做了什麼惡事？你們非得釘祂在十字架上？」</a:t>
            </a:r>
          </a:p>
        </p:txBody>
      </p:sp>
    </p:spTree>
    <p:extLst>
      <p:ext uri="{BB962C8B-B14F-4D97-AF65-F5344CB8AC3E}">
        <p14:creationId xmlns:p14="http://schemas.microsoft.com/office/powerpoint/2010/main" val="507007507"/>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群眾幾乎失控的再次大喊：「釘祂在十字架上，釘祂在十字架上！」群眾受到司祭長和長老的鼓動，叫喊聲越來越</a:t>
            </a:r>
            <a:r>
              <a:rPr lang="zh-TW" altLang="en-US" sz="3600" b="1" smtClean="0">
                <a:latin typeface="新細明體"/>
                <a:ea typeface="新細明體"/>
              </a:rPr>
              <a:t>厲害。</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比拉多終於宣判：「那就照你們的請求執行，釋放殺人犯巴拉巴，判耶穌死刑。」</a:t>
            </a:r>
          </a:p>
        </p:txBody>
      </p:sp>
    </p:spTree>
    <p:extLst>
      <p:ext uri="{BB962C8B-B14F-4D97-AF65-F5344CB8AC3E}">
        <p14:creationId xmlns:p14="http://schemas.microsoft.com/office/powerpoint/2010/main" val="2945651629"/>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比拉多做了判決之後，為顧慮到妻子和他說過的話，特別吩咐僕人拿了盆水，當著民眾洗手說：「對這義人的血，我是無罪的，你們自己負責吧！」</a:t>
            </a:r>
          </a:p>
        </p:txBody>
      </p:sp>
    </p:spTree>
    <p:extLst>
      <p:ext uri="{BB962C8B-B14F-4D97-AF65-F5344CB8AC3E}">
        <p14:creationId xmlns:p14="http://schemas.microsoft.com/office/powerpoint/2010/main" val="479821150"/>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群眾大聲回說：「祂的血歸在我們，和我們的子孫身上！</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於是</a:t>
            </a:r>
            <a:r>
              <a:rPr lang="zh-TW" altLang="en-US" sz="3600" b="1">
                <a:latin typeface="新細明體"/>
                <a:ea typeface="新細明體"/>
              </a:rPr>
              <a:t>，比拉多便釋放了巴拉巴，將耶穌交給士兵，帶去牢裡鞭打後，準備上刑場釘在十字架上。</a:t>
            </a:r>
          </a:p>
        </p:txBody>
      </p:sp>
    </p:spTree>
    <p:extLst>
      <p:ext uri="{BB962C8B-B14F-4D97-AF65-F5344CB8AC3E}">
        <p14:creationId xmlns:p14="http://schemas.microsoft.com/office/powerpoint/2010/main" val="1954808743"/>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比拉多雖然公開在群眾前洗手，表示自己與耶穌的死無關，事實上，正是他自己無法面對內心的恐懼，而害死了耶穌。</a:t>
            </a:r>
          </a:p>
        </p:txBody>
      </p:sp>
    </p:spTree>
    <p:extLst>
      <p:ext uri="{BB962C8B-B14F-4D97-AF65-F5344CB8AC3E}">
        <p14:creationId xmlns:p14="http://schemas.microsoft.com/office/powerpoint/2010/main" val="288730521"/>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他很清楚耶穌是沒有任何罪的，也打算釋放祂，卻逃脫不了司祭長和長老的詭計，威脅他若釋放耶穌便是與凱撒王為敵。</a:t>
            </a:r>
          </a:p>
        </p:txBody>
      </p:sp>
    </p:spTree>
    <p:extLst>
      <p:ext uri="{BB962C8B-B14F-4D97-AF65-F5344CB8AC3E}">
        <p14:creationId xmlns:p14="http://schemas.microsoft.com/office/powerpoint/2010/main" val="1227314453"/>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連自己的妻子前來提醒他，該當公正行事，又經不起群眾的叫囂，就這樣畏縮的犧牲了無辜的耶穌。</a:t>
            </a:r>
          </a:p>
        </p:txBody>
      </p:sp>
    </p:spTree>
    <p:extLst>
      <p:ext uri="{BB962C8B-B14F-4D97-AF65-F5344CB8AC3E}">
        <p14:creationId xmlns:p14="http://schemas.microsoft.com/office/powerpoint/2010/main" val="285551182"/>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耶穌第三次到耶路撒冷聖城慶祝逾越節時，會被帶到總督府受審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總督比拉多在耶穌身上查不出任何一條罪狀？</a:t>
            </a:r>
          </a:p>
        </p:txBody>
      </p:sp>
    </p:spTree>
    <p:extLst>
      <p:ext uri="{BB962C8B-B14F-4D97-AF65-F5344CB8AC3E}">
        <p14:creationId xmlns:p14="http://schemas.microsoft.com/office/powerpoint/2010/main" val="2058834310"/>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總督比拉多的妻子要請他釋放耶穌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比拉多明知道耶穌沒有罪，卻不敢釋放祂？</a:t>
            </a:r>
          </a:p>
        </p:txBody>
      </p:sp>
    </p:spTree>
    <p:extLst>
      <p:ext uri="{BB962C8B-B14F-4D97-AF65-F5344CB8AC3E}">
        <p14:creationId xmlns:p14="http://schemas.microsoft.com/office/powerpoint/2010/main" val="3367094419"/>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耶穌看著那群孩子，心裡特別開心，請他們靠在自己身旁</a:t>
            </a:r>
            <a:r>
              <a:rPr lang="zh-TW" altLang="en-US" sz="3600" b="1" smtClean="0"/>
              <a:t>，耶穌</a:t>
            </a:r>
            <a:r>
              <a:rPr lang="zh-TW" altLang="en-US" sz="3600" b="1"/>
              <a:t>還找了塊大石頭坐下，抱起孩子，親切的一個個祝福他們。</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比</a:t>
            </a:r>
            <a:r>
              <a:rPr lang="zh-TW" altLang="en-US" sz="3600" b="1">
                <a:latin typeface="新細明體"/>
                <a:ea typeface="新細明體"/>
              </a:rPr>
              <a:t>拉多明知道耶穌沒罪卻不釋放祂，這樣做是對的嗎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司祭長和長老要煽動群眾釋放殺人犯巴拉巴？</a:t>
            </a:r>
          </a:p>
        </p:txBody>
      </p:sp>
    </p:spTree>
    <p:extLst>
      <p:ext uri="{BB962C8B-B14F-4D97-AF65-F5344CB8AC3E}">
        <p14:creationId xmlns:p14="http://schemas.microsoft.com/office/powerpoint/2010/main" val="2265820408"/>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比拉多查不出耶穌有任何罪，卻還是判祂死刑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群眾除了要求釋放巴拉巴，還要將耶穌釘在十字架上？</a:t>
            </a:r>
          </a:p>
        </p:txBody>
      </p:sp>
    </p:spTree>
    <p:extLst>
      <p:ext uri="{BB962C8B-B14F-4D97-AF65-F5344CB8AC3E}">
        <p14:creationId xmlns:p14="http://schemas.microsoft.com/office/powerpoint/2010/main" val="4140033755"/>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比拉多要在群眾面前洗手，表示自己是無罪的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a:latin typeface="新細明體"/>
                <a:ea typeface="新細明體"/>
              </a:rPr>
              <a:t>你覺得比拉多在群眾面前洗了手，便可以讓自己無罪嗎？</a:t>
            </a:r>
          </a:p>
        </p:txBody>
      </p:sp>
    </p:spTree>
    <p:extLst>
      <p:ext uri="{BB962C8B-B14F-4D97-AF65-F5344CB8AC3E}">
        <p14:creationId xmlns:p14="http://schemas.microsoft.com/office/powerpoint/2010/main" val="1787880651"/>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比拉多寧可犧牲無辜的耶穌，卻不願面對自己內心的恐懼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真正</a:t>
            </a:r>
            <a:r>
              <a:rPr lang="zh-TW" altLang="en-US" sz="3600" b="1">
                <a:latin typeface="新細明體"/>
                <a:ea typeface="新細明體"/>
              </a:rPr>
              <a:t>害死耶穌的人是誰？</a:t>
            </a:r>
          </a:p>
        </p:txBody>
      </p:sp>
    </p:spTree>
    <p:extLst>
      <p:ext uri="{BB962C8B-B14F-4D97-AF65-F5344CB8AC3E}">
        <p14:creationId xmlns:p14="http://schemas.microsoft.com/office/powerpoint/2010/main" val="1678982790"/>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「比拉多對群眾說：</a:t>
            </a:r>
            <a:r>
              <a:rPr lang="en-US" altLang="zh-TW" sz="3600" b="1"/>
              <a:t>『</a:t>
            </a:r>
            <a:r>
              <a:rPr lang="zh-TW" altLang="en-US" sz="3600" b="1"/>
              <a:t>我在耶穌這人身上，查不出任何一條罪來！</a:t>
            </a:r>
            <a:r>
              <a:rPr lang="en-US" altLang="zh-TW" sz="3600" b="1"/>
              <a:t>』</a:t>
            </a:r>
            <a:r>
              <a:rPr lang="zh-TW" altLang="en-US" sz="3600" b="1"/>
              <a:t>」（路</a:t>
            </a:r>
            <a:r>
              <a:rPr lang="en-US" altLang="zh-TW" sz="3600" b="1"/>
              <a:t>23,14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麗莎和茱莉的故事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，麗莎很幸運有這麼一位好老師，以愛心包容她的錯誤，也引導她看到自己的錯誤，鼓勵她不要一錯再錯。</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在生活中，當我們一時糊塗犯錯，像茱莉一樣時，真的很需要有人及時提醒，才不會像比拉多一樣，造成無可挽回的大錯。</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在生活中，我們可以做些什麼，幫助自己在犯錯時可以虛心受教？</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在祝福孩子時，耶穌也跟宗徒們說：「你們看，天主的國正是屬於這樣的人，我實在告訴你們，你們若不像小孩子一樣接受天主的國，絕不能進去。」</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我們今天看到耶穌是這麼勇敢，面對司祭長和群眾的圈套，祂是如此堅定，毫不畏懼。</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相反的，比拉多卻顯得非常懦弱與畏縮，只顧著自己，完全不在乎自己的所做所為是如此荒謬。</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在生活中，我們要常提醒自己，千萬不要像比拉多一樣怯懦膽小，在面對錯誤時，要依靠耶穌，勇敢的承認錯誤，以免一錯再錯。</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531805"/>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我們的主耶穌，謝謝祢為我們承擔了十字架的苦難，雖然祢是無辜的，但為了愛我們，祢還是勇敢的面對</a:t>
            </a:r>
            <a:r>
              <a:rPr lang="zh-TW" altLang="en-US" sz="3600" b="1" smtClean="0"/>
              <a:t>十字架。</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求祢幫助我們在生活中，遇到軟弱犯錯時，能夠勇敢的承認錯誤，避免一錯再錯。以上所求是因祢的名，阿們。</a:t>
            </a:r>
            <a:endParaRPr lang="en-US" altLang="zh-TW" sz="3600" b="1"/>
          </a:p>
        </p:txBody>
      </p:sp>
    </p:spTree>
    <p:extLst>
      <p:ext uri="{BB962C8B-B14F-4D97-AF65-F5344CB8AC3E}">
        <p14:creationId xmlns:p14="http://schemas.microsoft.com/office/powerpoint/2010/main" val="971129392"/>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17860" y="2891845"/>
            <a:ext cx="8465467"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b="1">
                <a:latin typeface="Microsoft JhengHei Light" panose="020b0304030504040204" pitchFamily="34" charset="-120"/>
                <a:ea typeface="Microsoft JhengHei Light" panose="020b0304030504040204" pitchFamily="34" charset="-120"/>
              </a:rPr>
              <a:t>耶穌背十字架上加爾瓦略山被釘受難</a:t>
            </a:r>
            <a:endParaRPr lang="en-US" sz="54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427013"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-14</a:t>
            </a:r>
          </a:p>
        </p:txBody>
      </p:sp>
    </p:spTree>
    <p:extLst>
      <p:ext uri="{BB962C8B-B14F-4D97-AF65-F5344CB8AC3E}">
        <p14:creationId xmlns:p14="http://schemas.microsoft.com/office/powerpoint/2010/main" val="3593360294"/>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親愛的主耶穌，謝謝祢一直陪在我們身邊，為我們受許多的苦，包括被釘在十字架上受難，求祢幫助我們常常依靠祢、聽祢的話、緊緊跟隨祢。以上祈求是因祢的名，阿們。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27,27~50</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宗徒們不是很明白耶穌說</a:t>
            </a:r>
            <a:r>
              <a:rPr lang="zh-TW" altLang="en-US" sz="3600" b="1" smtClean="0">
                <a:latin typeface="新細明體"/>
                <a:ea typeface="新細明體"/>
              </a:rPr>
              <a:t>的話</a:t>
            </a:r>
            <a:r>
              <a:rPr lang="zh-TW" altLang="en-US" sz="3600" b="1">
                <a:latin typeface="新細明體"/>
                <a:ea typeface="新細明體"/>
              </a:rPr>
              <a:t>，</a:t>
            </a:r>
            <a:r>
              <a:rPr lang="zh-TW" altLang="en-US" sz="3600" b="1" smtClean="0">
                <a:latin typeface="新細明體"/>
                <a:ea typeface="新細明體"/>
              </a:rPr>
              <a:t>他們會</a:t>
            </a:r>
            <a:r>
              <a:rPr lang="zh-TW" altLang="en-US" sz="3600" b="1">
                <a:latin typeface="新細明體"/>
                <a:ea typeface="新細明體"/>
              </a:rPr>
              <a:t>阻止孩子親近耶穌，也許是覺得孩子還小、不懂事，不需要認識天國福音。</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，你有心愛的寶貝嗎？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984212" y="3105834"/>
            <a:ext cx="517557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你最心愛的寶貝是什麼？</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如果有一天有人跟你說，將你最心愛的寶貝送給他或賣給他，你願意嗎？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17594"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你捨得將自己最心愛的寶貝送給別人，或賣給別人嗎？還是你</a:t>
            </a:r>
            <a:r>
              <a:rPr lang="zh-TW" altLang="en-US" sz="3600" b="1" smtClean="0"/>
              <a:t>覺得無論如何都不</a:t>
            </a:r>
            <a:r>
              <a:rPr lang="zh-TW" altLang="en-US" sz="3600" b="1"/>
              <a:t>可以送給</a:t>
            </a:r>
            <a:r>
              <a:rPr lang="zh-TW" altLang="en-US" sz="3600" b="1" smtClean="0"/>
              <a:t>別人？</a:t>
            </a:r>
            <a:endParaRPr lang="en-US" sz="3600" b="1"/>
          </a:p>
        </p:txBody>
      </p:sp>
    </p:spTree>
    <p:extLst>
      <p:ext uri="{BB962C8B-B14F-4D97-AF65-F5344CB8AC3E}">
        <p14:creationId xmlns:p14="http://schemas.microsoft.com/office/powerpoint/2010/main" val="678933958"/>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t>小活動──我最捨不得的寶貝是</a:t>
            </a:r>
            <a:r>
              <a:rPr lang="en-US" altLang="zh-TW" sz="4400" b="1"/>
              <a:t>……</a:t>
            </a:r>
            <a:endParaRPr lang="en-US" sz="4400" b="1"/>
          </a:p>
        </p:txBody>
      </p:sp>
    </p:spTree>
    <p:extLst>
      <p:ext uri="{BB962C8B-B14F-4D97-AF65-F5344CB8AC3E}">
        <p14:creationId xmlns:p14="http://schemas.microsoft.com/office/powerpoint/2010/main" val="1213643331"/>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20840"/>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謝謝你們的分享，相信你們</a:t>
            </a:r>
            <a:r>
              <a:rPr lang="zh-TW" altLang="en-US" sz="3600" b="1" smtClean="0"/>
              <a:t>都捨不得將</a:t>
            </a:r>
            <a:r>
              <a:rPr lang="zh-TW" altLang="en-US" sz="3600" b="1"/>
              <a:t>自己最心愛的寶貝送給別人，但愛我們的天主卻不是</a:t>
            </a:r>
            <a:r>
              <a:rPr lang="zh-TW" altLang="en-US" sz="3600" b="1" smtClean="0"/>
              <a:t>這樣。</a:t>
            </a:r>
            <a:endParaRPr lang="en-US" altLang="zh-TW" sz="3600" b="1" smtClean="0"/>
          </a:p>
          <a:p>
            <a:endParaRPr lang="en-US" altLang="zh-TW" sz="3600" b="1"/>
          </a:p>
          <a:p>
            <a:r>
              <a:rPr lang="zh-TW" altLang="en-US" sz="3600" b="1" smtClean="0"/>
              <a:t>祂</a:t>
            </a:r>
            <a:r>
              <a:rPr lang="zh-TW" altLang="en-US" sz="3600" b="1"/>
              <a:t>不只將自己的寶貝耶穌送給了我們，還不惜讓耶穌為我們受難至死，今天我們要來聽聽耶穌受難的故事。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0185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32856"/>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a:t>
            </a:r>
            <a:r>
              <a:rPr lang="zh-TW" altLang="en-US" sz="3600" b="1" smtClean="0"/>
              <a:t>耶穌三</a:t>
            </a:r>
            <a:r>
              <a:rPr lang="zh-TW" altLang="en-US" sz="3600" b="1"/>
              <a:t>次來到耶路撒冷聖城慶祝逾越節，</a:t>
            </a:r>
            <a:r>
              <a:rPr lang="zh-TW" altLang="en-US" sz="3600" b="1" smtClean="0"/>
              <a:t>由於群眾太過熱情，引起</a:t>
            </a:r>
            <a:r>
              <a:rPr lang="zh-TW" altLang="en-US" sz="3600" b="1"/>
              <a:t>司祭長和長老的注意，擔心耶穌真的要建國，便私下買通證人向羅馬總督告密，耶穌便被帶到總督府受審。</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443841"/>
            <a:ext cx="770485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總督比拉多審問後，對司祭長說：「在這人身上，我查不出一條罪狀，我決定釋放祂！</a:t>
            </a:r>
            <a:r>
              <a:rPr lang="zh-TW" altLang="en-US" sz="3600" b="1" smtClean="0"/>
              <a:t>」</a:t>
            </a:r>
            <a:endParaRPr lang="en-US" altLang="zh-TW" sz="3600" b="1" smtClean="0"/>
          </a:p>
          <a:p>
            <a:endParaRPr lang="en-US" altLang="zh-TW" sz="3600" b="1"/>
          </a:p>
          <a:p>
            <a:r>
              <a:rPr lang="zh-TW" altLang="en-US" sz="3600" b="1" smtClean="0"/>
              <a:t>沒想到</a:t>
            </a:r>
            <a:r>
              <a:rPr lang="zh-TW" altLang="en-US" sz="3600" b="1"/>
              <a:t>，司祭長收買了群眾，大聲鼓譟：「除掉這個人，給我們釋放巴拉巴！」</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比拉多害怕群眾叫囂，便順從群眾意思，放了殺人犯巴拉巴，判了耶穌死刑，交給士兵處理。</a:t>
            </a:r>
          </a:p>
        </p:txBody>
      </p:sp>
    </p:spTree>
    <p:extLst>
      <p:ext uri="{BB962C8B-B14F-4D97-AF65-F5344CB8AC3E}">
        <p14:creationId xmlns:p14="http://schemas.microsoft.com/office/powerpoint/2010/main" val="596889006"/>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總督府</a:t>
            </a:r>
            <a:r>
              <a:rPr lang="zh-TW" altLang="en-US" sz="3600" b="1"/>
              <a:t>的士兵對耶穌非常不客氣，粗魯的脫去衪的衣服，換上一件紫紅色的外袍，用荊棘編了一個茨冠，戴在耶穌頭上，拿了一根蘆葦放在祂的</a:t>
            </a:r>
            <a:r>
              <a:rPr lang="zh-TW" altLang="en-US" sz="3600" b="1" smtClean="0"/>
              <a:t>右手。</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其實，耶穌所宣講的天主的國是為每一個人的，當然也包括孩子，有孩子渴望親近耶穌時，當然不該嫌他們吵而趕走他們，而是要伸開雙手擁抱他們。</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他們故意</a:t>
            </a:r>
            <a:r>
              <a:rPr lang="zh-TW" altLang="en-US" sz="3600" b="1">
                <a:latin typeface="新細明體"/>
                <a:ea typeface="新細明體"/>
              </a:rPr>
              <a:t>跪在耶穌面前戲弄衪，大聲咆哮：「猶太人的君王，萬歲！萬萬歲！</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之後，還向耶穌吐口水，拿祂手上的蘆葦敲耶穌的頭，戲弄</a:t>
            </a:r>
            <a:r>
              <a:rPr lang="zh-TW" altLang="en-US" sz="3600" b="1" smtClean="0">
                <a:latin typeface="新細明體"/>
                <a:ea typeface="新細明體"/>
              </a:rPr>
              <a:t>完了，再無情</a:t>
            </a:r>
            <a:r>
              <a:rPr lang="zh-TW" altLang="en-US" sz="3600" b="1">
                <a:latin typeface="新細明體"/>
                <a:ea typeface="新細明體"/>
              </a:rPr>
              <a:t>的鞭打耶穌。</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士兵帶著耶穌準備上山到刑場時</a:t>
            </a:r>
            <a:r>
              <a:rPr lang="zh-TW" altLang="en-US" sz="3600" b="1" smtClean="0">
                <a:latin typeface="新細明體"/>
                <a:ea typeface="新細明體"/>
              </a:rPr>
              <a:t>，祂</a:t>
            </a:r>
            <a:r>
              <a:rPr lang="zh-TW" altLang="en-US" sz="3600" b="1">
                <a:latin typeface="新細明體"/>
                <a:ea typeface="新細明體"/>
              </a:rPr>
              <a:t>已全身是血，無力背負那沉重的</a:t>
            </a:r>
            <a:r>
              <a:rPr lang="zh-TW" altLang="en-US" sz="3600" b="1" smtClean="0">
                <a:latin typeface="新細明體"/>
                <a:ea typeface="新細明體"/>
              </a:rPr>
              <a:t>十字架。</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士兵隨手</a:t>
            </a:r>
            <a:r>
              <a:rPr lang="zh-TW" altLang="en-US" sz="3600" b="1">
                <a:latin typeface="新細明體"/>
                <a:ea typeface="新細明體"/>
              </a:rPr>
              <a:t>攔了在旁觀看的人西滿，強迫他背耶穌的十字架，一起跟著上山，來到「哥耳哥達」，也稱作「髑髏」的地方。</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士兵毫不留情的扒光耶穌的衣服，拿起大榔頭，狠狠的將一根根又粗又尖的鐵釘，刺穿耶穌的手和腳，硬生生的將耶穌牢牢的釘在十字架上。</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從山下到山上，耶穌的母親聖母媽媽都一路陪伴，看著受苦的耶穌，聖母媽媽心如刀割，痛苦萬分，卻幫不上忙，只能眼睜睜的看著耶穌受苦。</a:t>
            </a:r>
          </a:p>
        </p:txBody>
      </p:sp>
    </p:spTree>
    <p:extLst>
      <p:ext uri="{BB962C8B-B14F-4D97-AF65-F5344CB8AC3E}">
        <p14:creationId xmlns:p14="http://schemas.microsoft.com/office/powerpoint/2010/main" val="507007507"/>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聖母媽媽想起西默盎在聖殿曾預言的「要有一把利劍刺透妳的心靈</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她</a:t>
            </a:r>
            <a:r>
              <a:rPr lang="zh-TW" altLang="en-US" sz="3600" b="1">
                <a:latin typeface="新細明體"/>
                <a:ea typeface="新細明體"/>
              </a:rPr>
              <a:t>寧可被釘的是自己，而不是自己所愛的耶穌。</a:t>
            </a:r>
          </a:p>
        </p:txBody>
      </p:sp>
    </p:spTree>
    <p:extLst>
      <p:ext uri="{BB962C8B-B14F-4D97-AF65-F5344CB8AC3E}">
        <p14:creationId xmlns:p14="http://schemas.microsoft.com/office/powerpoint/2010/main" val="3116574838"/>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士兵看耶穌在十字架上十分痛苦，便拿苦艾調和的酒要給耶穌喝，耶穌嚐了一下，不願意喝，他們便戲弄耶穌：「如果祢是猶太人的君王，救救祢自己吧！」</a:t>
            </a:r>
          </a:p>
        </p:txBody>
      </p:sp>
    </p:spTree>
    <p:extLst>
      <p:ext uri="{BB962C8B-B14F-4D97-AF65-F5344CB8AC3E}">
        <p14:creationId xmlns:p14="http://schemas.microsoft.com/office/powerpoint/2010/main" val="2945651629"/>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在旁觀看的</a:t>
            </a:r>
            <a:r>
              <a:rPr lang="zh-TW" altLang="en-US" sz="3600" b="1" smtClean="0">
                <a:latin typeface="新細明體"/>
                <a:ea typeface="新細明體"/>
              </a:rPr>
              <a:t>群眾也</a:t>
            </a:r>
            <a:r>
              <a:rPr lang="zh-TW" altLang="en-US" sz="3600" b="1">
                <a:latin typeface="新細明體"/>
                <a:ea typeface="新細明體"/>
              </a:rPr>
              <a:t>跟著</a:t>
            </a:r>
            <a:r>
              <a:rPr lang="zh-TW" altLang="en-US" sz="3600" b="1" smtClean="0">
                <a:latin typeface="新細明體"/>
                <a:ea typeface="新細明體"/>
              </a:rPr>
              <a:t>辱罵耶穌。</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司</a:t>
            </a:r>
            <a:r>
              <a:rPr lang="zh-TW" altLang="en-US" sz="3600" b="1">
                <a:latin typeface="新細明體"/>
                <a:ea typeface="新細明體"/>
              </a:rPr>
              <a:t>祭長和長老也一起嘲笑：「祂救了別人，卻救不了自己，如今祂若從十字架上下來，我們一定信祂是天主子。」</a:t>
            </a:r>
          </a:p>
        </p:txBody>
      </p:sp>
    </p:spTree>
    <p:extLst>
      <p:ext uri="{BB962C8B-B14F-4D97-AF65-F5344CB8AC3E}">
        <p14:creationId xmlns:p14="http://schemas.microsoft.com/office/powerpoint/2010/main" val="479821150"/>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耶穌在十字架上，已經痛苦萬分，鮮血直流，還要忍受這些人的冷嘲熱諷，真是生不如死</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在天主的國裡，年紀的大小不是重點，懂不懂事也無關緊要，最重要的是渴望親近耶穌。</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從耶穌被釘時，天色起了變化，原本晴朗的天空開始變得陰暗，直到耶穌最後一刻前，</a:t>
            </a:r>
            <a:r>
              <a:rPr lang="zh-TW" altLang="en-US" sz="3600" b="1" smtClean="0">
                <a:latin typeface="新細明體"/>
                <a:ea typeface="新細明體"/>
              </a:rPr>
              <a:t>遍地都</a:t>
            </a:r>
            <a:r>
              <a:rPr lang="zh-TW" altLang="en-US" sz="3600" b="1">
                <a:latin typeface="新細明體"/>
                <a:ea typeface="新細明體"/>
              </a:rPr>
              <a:t>黑暗。</a:t>
            </a:r>
          </a:p>
        </p:txBody>
      </p:sp>
    </p:spTree>
    <p:extLst>
      <p:ext uri="{BB962C8B-B14F-4D97-AF65-F5344CB8AC3E}">
        <p14:creationId xmlns:p14="http://schemas.microsoft.com/office/powerpoint/2010/main" val="288730521"/>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突然，耶穌</a:t>
            </a:r>
            <a:r>
              <a:rPr lang="zh-TW" altLang="en-US" sz="3600" b="1">
                <a:latin typeface="新細明體"/>
                <a:ea typeface="新細明體"/>
              </a:rPr>
              <a:t>大聲喊說：「厄里，厄里，肋瑪撒巴黑塔尼！</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這</a:t>
            </a:r>
            <a:r>
              <a:rPr lang="zh-TW" altLang="en-US" sz="3600" b="1">
                <a:latin typeface="新細明體"/>
                <a:ea typeface="新細明體"/>
              </a:rPr>
              <a:t>句話的意思是：我的天主，我的天主，祢為什麼捨棄了我？</a:t>
            </a:r>
          </a:p>
        </p:txBody>
      </p:sp>
    </p:spTree>
    <p:extLst>
      <p:ext uri="{BB962C8B-B14F-4D97-AF65-F5344CB8AC3E}">
        <p14:creationId xmlns:p14="http://schemas.microsoft.com/office/powerpoint/2010/main" val="1227314453"/>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群眾都聽到了耶穌的呼喊，以為耶穌在呼求厄里亞先知</a:t>
            </a:r>
            <a:r>
              <a:rPr lang="zh-TW" altLang="en-US" sz="3600" b="1" smtClean="0">
                <a:latin typeface="新細明體"/>
                <a:ea typeface="新細明體"/>
              </a:rPr>
              <a:t>，便繼續嘲笑祂。</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耶穌</a:t>
            </a:r>
            <a:r>
              <a:rPr lang="zh-TW" altLang="en-US" sz="3600" b="1">
                <a:latin typeface="新細明體"/>
                <a:ea typeface="新細明體"/>
              </a:rPr>
              <a:t>又大喊一聲，便斷了氣，交付了自己的靈魂。</a:t>
            </a:r>
          </a:p>
        </p:txBody>
      </p:sp>
    </p:spTree>
    <p:extLst>
      <p:ext uri="{BB962C8B-B14F-4D97-AF65-F5344CB8AC3E}">
        <p14:creationId xmlns:p14="http://schemas.microsoft.com/office/powerpoint/2010/main" val="285551182"/>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就在這一刻，大的起了震動</a:t>
            </a:r>
            <a:r>
              <a:rPr lang="zh-TW" altLang="en-US" sz="3600" b="1" smtClean="0">
                <a:latin typeface="新細明體"/>
                <a:ea typeface="新細明體"/>
              </a:rPr>
              <a:t>，岩石</a:t>
            </a:r>
            <a:r>
              <a:rPr lang="zh-TW" altLang="en-US" sz="3600" b="1">
                <a:latin typeface="新細明體"/>
                <a:ea typeface="新細明體"/>
              </a:rPr>
              <a:t>也崩裂，連聖殿中聖所的帳幔，也從上到下分裂開來，是從來沒有發生過的。</a:t>
            </a:r>
          </a:p>
        </p:txBody>
      </p:sp>
    </p:spTree>
    <p:extLst>
      <p:ext uri="{BB962C8B-B14F-4D97-AF65-F5344CB8AC3E}">
        <p14:creationId xmlns:p14="http://schemas.microsoft.com/office/powerpoint/2010/main" val="2190219727"/>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現在，我們一起來念本課的聖言。</a:t>
            </a:r>
          </a:p>
        </p:txBody>
      </p:sp>
    </p:spTree>
    <p:extLst>
      <p:ext uri="{BB962C8B-B14F-4D97-AF65-F5344CB8AC3E}">
        <p14:creationId xmlns:p14="http://schemas.microsoft.com/office/powerpoint/2010/main" val="1468019756"/>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531805"/>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耶穌會被抓到總督府受審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總督比拉多查不出耶穌有任何的罪狀，還是判祂死刑？</a:t>
            </a:r>
          </a:p>
        </p:txBody>
      </p:sp>
    </p:spTree>
    <p:extLst>
      <p:ext uri="{BB962C8B-B14F-4D97-AF65-F5344CB8AC3E}">
        <p14:creationId xmlns:p14="http://schemas.microsoft.com/office/powerpoint/2010/main" val="2058834310"/>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總督</a:t>
            </a:r>
            <a:r>
              <a:rPr lang="zh-TW" altLang="en-US" sz="3600" b="1">
                <a:latin typeface="新細明體"/>
                <a:ea typeface="新細明體"/>
              </a:rPr>
              <a:t>將耶穌交給羅馬士兵處理時，耶穌遭受什麼苦刑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羅馬士兵會強迫西滿幫耶穌背十字架？</a:t>
            </a:r>
          </a:p>
        </p:txBody>
      </p:sp>
    </p:spTree>
    <p:extLst>
      <p:ext uri="{BB962C8B-B14F-4D97-AF65-F5344CB8AC3E}">
        <p14:creationId xmlns:p14="http://schemas.microsoft.com/office/powerpoint/2010/main" val="3367094419"/>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一路陪伴耶穌的聖母媽媽看著受苦的耶穌心如刀割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天主</a:t>
            </a:r>
            <a:r>
              <a:rPr lang="zh-TW" altLang="en-US" sz="3600" b="1">
                <a:latin typeface="新細明體"/>
                <a:ea typeface="新細明體"/>
              </a:rPr>
              <a:t>為了愛我們竟然捨得犧牲自己的兒子耶穌，這樣做值得嗎？</a:t>
            </a:r>
          </a:p>
        </p:txBody>
      </p:sp>
    </p:spTree>
    <p:extLst>
      <p:ext uri="{BB962C8B-B14F-4D97-AF65-F5344CB8AC3E}">
        <p14:creationId xmlns:p14="http://schemas.microsoft.com/office/powerpoint/2010/main" val="2265820408"/>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士兵、群眾和司祭長對耶穌冷嘲熱諷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士兵</a:t>
            </a:r>
            <a:r>
              <a:rPr lang="zh-TW" altLang="en-US" sz="3600" b="1">
                <a:latin typeface="新細明體"/>
                <a:ea typeface="新細明體"/>
              </a:rPr>
              <a:t>、群眾和司祭長對耶穌的冷嘲熱諷，是很殘忍的還是很可悲的？</a:t>
            </a:r>
          </a:p>
        </p:txBody>
      </p:sp>
    </p:spTree>
    <p:extLst>
      <p:ext uri="{BB962C8B-B14F-4D97-AF65-F5344CB8AC3E}">
        <p14:creationId xmlns:p14="http://schemas.microsoft.com/office/powerpoint/2010/main" val="4140033755"/>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耶穌聽了他們的冷嘲熱諷，卻沒有從十字架上下來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a:latin typeface="新細明體"/>
                <a:ea typeface="新細明體"/>
              </a:rPr>
              <a:t>如果</a:t>
            </a:r>
            <a:r>
              <a:rPr lang="zh-TW" altLang="en-US" sz="3600" b="1" smtClean="0">
                <a:latin typeface="新細明體"/>
                <a:ea typeface="新細明體"/>
              </a:rPr>
              <a:t>耶穌</a:t>
            </a:r>
            <a:r>
              <a:rPr lang="zh-TW" altLang="en-US" sz="3600" b="1">
                <a:latin typeface="新細明體"/>
                <a:ea typeface="新細明體"/>
              </a:rPr>
              <a:t>聽了他們</a:t>
            </a:r>
            <a:r>
              <a:rPr lang="zh-TW" altLang="en-US" sz="3600" b="1" smtClean="0">
                <a:latin typeface="新細明體"/>
                <a:ea typeface="新細明體"/>
              </a:rPr>
              <a:t>的話，馬上</a:t>
            </a:r>
            <a:r>
              <a:rPr lang="zh-TW" altLang="en-US" sz="3600" b="1">
                <a:latin typeface="新細明體"/>
                <a:ea typeface="新細明體"/>
              </a:rPr>
              <a:t>從十字架上下來，他們就會相信祂是天主子嗎？</a:t>
            </a:r>
          </a:p>
        </p:txBody>
      </p:sp>
    </p:spTree>
    <p:extLst>
      <p:ext uri="{BB962C8B-B14F-4D97-AF65-F5344CB8AC3E}">
        <p14:creationId xmlns:p14="http://schemas.microsoft.com/office/powerpoint/2010/main" val="1787880651"/>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耶穌特別一一祝福孩子，是要讓宗徒們明白，孩子吵鬧實在不算什麼，這是很自然的，沒有必要阻止他們。</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被釘十字架時天的間發生了什麼事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為了愛我們承受這麼多的痛苦死在十字架上，值得嗎？</a:t>
            </a:r>
          </a:p>
        </p:txBody>
      </p:sp>
    </p:spTree>
    <p:extLst>
      <p:ext uri="{BB962C8B-B14F-4D97-AF65-F5344CB8AC3E}">
        <p14:creationId xmlns:p14="http://schemas.microsoft.com/office/powerpoint/2010/main" val="1678982790"/>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「耶穌大喊一聲，便交付了自己的靈魂！」（瑪</a:t>
            </a:r>
            <a:r>
              <a:rPr lang="en-US" altLang="zh-TW" sz="3600" b="1"/>
              <a:t>27,50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奧斯定的故事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，母親莫尼加為了等待自己的兒子奧斯定回頭，不惜付出了自己的</a:t>
            </a:r>
            <a:r>
              <a:rPr lang="zh-TW" altLang="en-US" sz="3600" b="1" smtClean="0"/>
              <a:t>生命。</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如同天父爸爸愛我們不惜犧牲耶穌一樣，這份偉大的愛感動了奧斯定，成為教會信仰的典範。</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在生活中，為感謝天主對我們無條件的愛，我們可以做些什麼，來提醒自己要好好珍惜這份愛？</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6025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429000"/>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耶穌在承受十字架酷刑所遇到的各種痛苦，是我們很難想像</a:t>
            </a:r>
            <a:r>
              <a:rPr lang="zh-TW" altLang="en-US" sz="3600" b="1" smtClean="0"/>
              <a:t>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耶穌不只承受了身體上極大的痛苦，還受到心靈上無盡的辱罵，祂都默默承受。</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你們會怕什麼動物嗎？還是什麼都不怕？</a:t>
            </a:r>
            <a:endParaRPr lang="zh-TW" altLang="en-US" sz="3600" b="1"/>
          </a:p>
        </p:txBody>
      </p:sp>
    </p:spTree>
    <p:extLst>
      <p:ext uri="{BB962C8B-B14F-4D97-AF65-F5344CB8AC3E}">
        <p14:creationId xmlns:p14="http://schemas.microsoft.com/office/powerpoint/2010/main" val="2800009428"/>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耶穌看到這麼一群純真的孩子，渴望得到祂的愛與祝福，當然是非常高興，這總比碰到經師、法利塞人或司祭長來得好，他們成天只想找耶穌麻煩，還千方百計的想要陷害耶穌。</a:t>
            </a:r>
            <a:endParaRPr lang="en-US" altLang="zh-TW" sz="3600" b="1">
              <a:latin typeface="新細明體"/>
              <a:ea typeface="新細明體"/>
            </a:endParaRPr>
          </a:p>
        </p:txBody>
      </p:sp>
    </p:spTree>
    <p:extLst>
      <p:ext uri="{BB962C8B-B14F-4D97-AF65-F5344CB8AC3E}">
        <p14:creationId xmlns:p14="http://schemas.microsoft.com/office/powerpoint/2010/main" val="4271477285"/>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耶穌沒有期望我們的回報，祂也沒有要我們和祂受一樣的苦，祂只期盼我們願意相信祂、跟隨祂、信賴祂、和祂緊緊的相連。</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小朋友，你們願意和耶穌緊緊相連在一起嗎？</a:t>
            </a:r>
            <a:endParaRPr lang="en-US" altLang="zh-TW" sz="3600" b="1"/>
          </a:p>
        </p:txBody>
      </p:sp>
    </p:spTree>
    <p:extLst>
      <p:ext uri="{BB962C8B-B14F-4D97-AF65-F5344CB8AC3E}">
        <p14:creationId xmlns:p14="http://schemas.microsoft.com/office/powerpoint/2010/main" val="1241906353"/>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216595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996952"/>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最愛我們的主耶穌，謝謝祢為我們忍受了這麼多的痛苦，祢都沒有放棄，祢是這麼的愛</a:t>
            </a:r>
            <a:r>
              <a:rPr lang="zh-TW" altLang="en-US" sz="3600" b="1" smtClean="0"/>
              <a:t>我們。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求祢幫助我們能多多體會到祢的愛，緊緊的和祢相連，永遠不要做出讓祢傷心的事。以上所求是因祢的名，阿們。</a:t>
            </a:r>
            <a:endParaRPr lang="en-US" altLang="zh-TW" sz="3600" b="1"/>
          </a:p>
        </p:txBody>
      </p:sp>
    </p:spTree>
    <p:extLst>
      <p:ext uri="{BB962C8B-B14F-4D97-AF65-F5344CB8AC3E}">
        <p14:creationId xmlns:p14="http://schemas.microsoft.com/office/powerpoint/2010/main" val="971129392"/>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17860" y="2891845"/>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聖母與宗徒傷心痛</a:t>
            </a:r>
            <a:r>
              <a:rPr lang="zh-TW" altLang="en-US" sz="6600" b="1" smtClean="0">
                <a:latin typeface="Microsoft JhengHei Light" panose="020b0304030504040204" pitchFamily="34" charset="-120"/>
                <a:ea typeface="Microsoft JhengHei Light" panose="020b0304030504040204" pitchFamily="34" charset="-120"/>
              </a:rPr>
              <a:t>絕</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安葬</a:t>
            </a:r>
            <a:r>
              <a:rPr lang="zh-TW" altLang="en-US" sz="6600" b="1">
                <a:latin typeface="Microsoft JhengHei Light" panose="020b0304030504040204" pitchFamily="34" charset="-120"/>
                <a:ea typeface="Microsoft JhengHei Light" panose="020b0304030504040204" pitchFamily="34" charset="-120"/>
              </a:rPr>
              <a:t>耶穌</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427013"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-15</a:t>
            </a:r>
          </a:p>
        </p:txBody>
      </p:sp>
    </p:spTree>
    <p:extLst>
      <p:ext uri="{BB962C8B-B14F-4D97-AF65-F5344CB8AC3E}">
        <p14:creationId xmlns:p14="http://schemas.microsoft.com/office/powerpoint/2010/main" val="3593360294"/>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親愛的主耶穌，謝謝祢常陪在我們身旁，有祢的陪伴是我們最大的幸福，求祢幫助我們凡事祈禱、依靠天主，緊緊跟隨祢。以上祈求是因祢的名，阿們。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19,25~42</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你遇</a:t>
            </a:r>
            <a:r>
              <a:rPr lang="zh-TW" altLang="en-US" sz="3600" b="1"/>
              <a:t>過很傷心或很難過的事嗎？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07604" y="2828835"/>
            <a:ext cx="712879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這時你會怎麼辦呢？你會找人訴苦，還是自己靜靜的忍受痛苦？</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耶穌特別跟宗徒們說「要像小孩一樣才能進天主的國」，是要提醒他們和在場的</a:t>
            </a:r>
            <a:r>
              <a:rPr lang="zh-TW" altLang="en-US" sz="3600" b="1" smtClean="0">
                <a:latin typeface="新細明體"/>
                <a:ea typeface="新細明體"/>
              </a:rPr>
              <a:t>群眾，</a:t>
            </a:r>
            <a:r>
              <a:rPr lang="zh-TW" altLang="en-US" sz="3600" b="1">
                <a:latin typeface="新細明體"/>
                <a:ea typeface="新細明體"/>
              </a:rPr>
              <a:t>孩子的純真與善良，將遠遠</a:t>
            </a:r>
            <a:r>
              <a:rPr lang="zh-TW" altLang="en-US" sz="3600" b="1" smtClean="0">
                <a:latin typeface="新細明體"/>
                <a:ea typeface="新細明體"/>
              </a:rPr>
              <a:t>勝過惡念</a:t>
            </a:r>
            <a:r>
              <a:rPr lang="zh-TW" altLang="en-US" sz="3600" b="1">
                <a:latin typeface="新細明體"/>
                <a:ea typeface="新細明體"/>
              </a:rPr>
              <a:t>與</a:t>
            </a:r>
            <a:r>
              <a:rPr lang="zh-TW" altLang="en-US" sz="3600" b="1" smtClean="0">
                <a:latin typeface="新細明體"/>
                <a:ea typeface="新細明體"/>
              </a:rPr>
              <a:t>算計。</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69487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你會希望有人可以瞭解你的痛苦，和你一起分擔痛苦嗎？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88613" y="3105834"/>
            <a:ext cx="69667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還是寧可自己一個人默默忍受呢？</a:t>
            </a:r>
            <a:endParaRPr lang="en-US" sz="3600" b="1"/>
          </a:p>
        </p:txBody>
      </p:sp>
    </p:spTree>
    <p:extLst>
      <p:ext uri="{BB962C8B-B14F-4D97-AF65-F5344CB8AC3E}">
        <p14:creationId xmlns:p14="http://schemas.microsoft.com/office/powerpoint/2010/main" val="678933958"/>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小故事──莫尼加媽媽的故事</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20840"/>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在生活中，我們都會遇到難過的事，像莫尼加媽媽一樣，聖經裡也有一位痛苦的母親，她的痛苦是很多人無法想像</a:t>
            </a:r>
            <a:r>
              <a:rPr lang="zh-TW" altLang="en-US" sz="3600" b="1" smtClean="0"/>
              <a:t>的。</a:t>
            </a:r>
            <a:endParaRPr lang="en-US" altLang="zh-TW" sz="3600" b="1" smtClean="0"/>
          </a:p>
          <a:p>
            <a:endParaRPr lang="en-US" altLang="zh-TW" sz="3600" b="1"/>
          </a:p>
          <a:p>
            <a:r>
              <a:rPr lang="zh-TW" altLang="en-US" sz="3600" b="1" smtClean="0"/>
              <a:t>她</a:t>
            </a:r>
            <a:r>
              <a:rPr lang="zh-TW" altLang="en-US" sz="3600" b="1"/>
              <a:t>就是聖母媽媽，今天我們要來看看聖母媽媽受了哪些苦。</a:t>
            </a:r>
          </a:p>
        </p:txBody>
      </p:sp>
    </p:spTree>
    <p:extLst>
      <p:ext uri="{BB962C8B-B14F-4D97-AF65-F5344CB8AC3E}">
        <p14:creationId xmlns:p14="http://schemas.microsoft.com/office/powerpoint/2010/main" val="3425409078"/>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40768"/>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71765"/>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小朋友，我們都知道耶穌為了愛我們，承受了</a:t>
            </a:r>
            <a:r>
              <a:rPr lang="zh-TW" altLang="en-US" sz="3600" b="1" smtClean="0"/>
              <a:t>許多我們無法想像的痛苦，</a:t>
            </a:r>
            <a:r>
              <a:rPr lang="zh-TW" altLang="en-US" sz="3600" b="1"/>
              <a:t>祂沒有因痛苦難當而放棄，更沒有因司祭長的嘲諷而走下十字架，這一切都只是為了愛</a:t>
            </a:r>
            <a:r>
              <a:rPr lang="zh-TW" altLang="en-US" sz="3600" b="1" smtClean="0"/>
              <a:t>我們，最終死在十字架上。</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16832"/>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耶穌為我們所受的苦，聖母媽媽也感同身受，她一路陪伴自己最愛的耶穌，看著祂受苦心如刀割，恨不得由自己為祂受苦，卻無能為力，只能默默的在十字架旁為耶穌祈禱。</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耶穌雖然痛苦萬分，看見十字架旁的母親，依然忍痛對母親說：「母親，看，妳的兒子！」</a:t>
            </a:r>
          </a:p>
        </p:txBody>
      </p:sp>
    </p:spTree>
    <p:extLst>
      <p:ext uri="{BB962C8B-B14F-4D97-AF65-F5344CB8AC3E}">
        <p14:creationId xmlns:p14="http://schemas.microsoft.com/office/powerpoint/2010/main" val="596889006"/>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又對站在一旁的若望宗徒說：「看，這是你的母親！」</a:t>
            </a:r>
          </a:p>
        </p:txBody>
      </p:sp>
    </p:spTree>
    <p:extLst>
      <p:ext uri="{BB962C8B-B14F-4D97-AF65-F5344CB8AC3E}">
        <p14:creationId xmlns:p14="http://schemas.microsoft.com/office/powerpoint/2010/main" val="3944364328"/>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若望明白耶穌的意思，知道祂擔心母親日後生活沒人照料，特別吩咐自己要好好照顧聖母媽媽。</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看著耶穌懸在十字架上已痛苦難當</a:t>
            </a:r>
            <a:r>
              <a:rPr lang="zh-TW" altLang="en-US" sz="3600" b="1" smtClean="0">
                <a:latin typeface="新細明體"/>
                <a:ea typeface="新細明體"/>
              </a:rPr>
              <a:t>，卻還如此關心</a:t>
            </a:r>
            <a:r>
              <a:rPr lang="zh-TW" altLang="en-US" sz="3600" b="1">
                <a:latin typeface="新細明體"/>
                <a:ea typeface="新細明體"/>
              </a:rPr>
              <a:t>自己日後生活的聖母媽媽，此時幾乎崩潰。</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耶穌還說「天主的國正是屬於這樣的人」，天主的國雖然歡迎每一個人，但大部分的群眾跟隨</a:t>
            </a:r>
            <a:r>
              <a:rPr lang="zh-TW" altLang="en-US" sz="3600" b="1" smtClean="0">
                <a:latin typeface="新細明體"/>
                <a:ea typeface="新細明體"/>
              </a:rPr>
              <a:t>耶穌是</a:t>
            </a:r>
            <a:r>
              <a:rPr lang="zh-TW" altLang="en-US" sz="3600" b="1">
                <a:latin typeface="新細明體"/>
                <a:ea typeface="新細明體"/>
              </a:rPr>
              <a:t>為了</a:t>
            </a:r>
            <a:r>
              <a:rPr lang="zh-TW" altLang="en-US" sz="3600" b="1" smtClean="0">
                <a:latin typeface="新細明體"/>
                <a:ea typeface="新細明體"/>
              </a:rPr>
              <a:t>治病，或是</a:t>
            </a:r>
            <a:r>
              <a:rPr lang="zh-TW" altLang="en-US" sz="3600" b="1">
                <a:latin typeface="新細明體"/>
                <a:ea typeface="新細明體"/>
              </a:rPr>
              <a:t>期望耶穌顯奇蹟餵飽</a:t>
            </a:r>
            <a:r>
              <a:rPr lang="zh-TW" altLang="en-US" sz="3600" b="1" smtClean="0">
                <a:latin typeface="新細明體"/>
                <a:ea typeface="新細明體"/>
              </a:rPr>
              <a:t>他們。</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耶穌的貼心不但讓聖母媽媽痛心，也讓聖母媽媽因為無法分擔耶穌的痛苦更感到十分無奈。</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為什麼耶穌才這麼年輕，卻要受這麼多的苦？為什麼祂一生到處關心別人，照顧別人，到頭來卻落得如此下場？</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為什麼天主要讓這一切發生呢？難道沒有其他的辦法嗎？</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非得一定要讓自己的兒子受這麼大的苦，才可以讓世人明白天主的愛嗎？</a:t>
            </a:r>
          </a:p>
        </p:txBody>
      </p:sp>
    </p:spTree>
    <p:extLst>
      <p:ext uri="{BB962C8B-B14F-4D97-AF65-F5344CB8AC3E}">
        <p14:creationId xmlns:p14="http://schemas.microsoft.com/office/powerpoint/2010/main" val="507007507"/>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聖母媽媽有太多太多的疑問，她是多麼渴望天主能伸手幫助耶穌免除痛苦！</a:t>
            </a:r>
          </a:p>
        </p:txBody>
      </p:sp>
    </p:spTree>
    <p:extLst>
      <p:ext uri="{BB962C8B-B14F-4D97-AF65-F5344CB8AC3E}">
        <p14:creationId xmlns:p14="http://schemas.microsoft.com/office/powerpoint/2010/main" val="3116574838"/>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但聖母</a:t>
            </a:r>
            <a:r>
              <a:rPr lang="zh-TW" altLang="en-US" sz="3600" b="1">
                <a:latin typeface="新細明體"/>
                <a:ea typeface="新細明體"/>
              </a:rPr>
              <a:t>媽媽的期望並沒有得到</a:t>
            </a:r>
            <a:r>
              <a:rPr lang="zh-TW" altLang="en-US" sz="3600" b="1" smtClean="0">
                <a:latin typeface="新細明體"/>
                <a:ea typeface="新細明體"/>
              </a:rPr>
              <a:t>回應。</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耶穌</a:t>
            </a:r>
            <a:r>
              <a:rPr lang="zh-TW" altLang="en-US" sz="3600" b="1">
                <a:latin typeface="新細明體"/>
                <a:ea typeface="新細明體"/>
              </a:rPr>
              <a:t>走了！那天是星期五，隔天是</a:t>
            </a:r>
            <a:r>
              <a:rPr lang="zh-TW" altLang="en-US" sz="3600" b="1" smtClean="0">
                <a:latin typeface="新細明體"/>
                <a:ea typeface="新細明體"/>
              </a:rPr>
              <a:t>安息日。</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安息日的規矩是不容許工作的，得趕緊完成安葬耶穌的後事，才不會等到星期日才來處理。</a:t>
            </a:r>
          </a:p>
        </p:txBody>
      </p:sp>
    </p:spTree>
    <p:extLst>
      <p:ext uri="{BB962C8B-B14F-4D97-AF65-F5344CB8AC3E}">
        <p14:creationId xmlns:p14="http://schemas.microsoft.com/office/powerpoint/2010/main" val="479821150"/>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聖母媽媽便請求士兵准許他們卸下耶穌，士兵前來查看，為確認耶穌已經斷氣，特別用長槍刺透耶穌的肋旁，立刻流出血和水，證實耶穌已經走了，就准許他們卸下耶穌。</a:t>
            </a:r>
          </a:p>
        </p:txBody>
      </p:sp>
    </p:spTree>
    <p:extLst>
      <p:ext uri="{BB962C8B-B14F-4D97-AF65-F5344CB8AC3E}">
        <p14:creationId xmlns:p14="http://schemas.microsoft.com/office/powerpoint/2010/main" val="1954808743"/>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a:t>
            </a:r>
            <a:r>
              <a:rPr lang="zh-TW" altLang="en-US" sz="3600" b="1" smtClean="0">
                <a:latin typeface="新細明體"/>
                <a:ea typeface="新細明體"/>
              </a:rPr>
              <a:t>媽媽一</a:t>
            </a:r>
            <a:r>
              <a:rPr lang="zh-TW" altLang="en-US" sz="3600" b="1">
                <a:latin typeface="新細明體"/>
                <a:ea typeface="新細明體"/>
              </a:rPr>
              <a:t>看到耶穌從十字架上卸下，立即衝上前去抱住耶穌，痛哭失聲。</a:t>
            </a:r>
          </a:p>
        </p:txBody>
      </p:sp>
    </p:spTree>
    <p:extLst>
      <p:ext uri="{BB962C8B-B14F-4D97-AF65-F5344CB8AC3E}">
        <p14:creationId xmlns:p14="http://schemas.microsoft.com/office/powerpoint/2010/main" val="288730521"/>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聖母</a:t>
            </a:r>
            <a:r>
              <a:rPr lang="zh-TW" altLang="en-US" sz="3600" b="1">
                <a:latin typeface="新細明體"/>
                <a:ea typeface="新細明體"/>
              </a:rPr>
              <a:t>媽媽看著耶穌身上的每一個傷口，都像是一把刀一樣的刺進自己的心，她輕輕的撫摸那已乾掉的血痕，簡直難以想像耶穌當時受到鞭打時的痛苦。</a:t>
            </a:r>
          </a:p>
        </p:txBody>
      </p:sp>
    </p:spTree>
    <p:extLst>
      <p:ext uri="{BB962C8B-B14F-4D97-AF65-F5344CB8AC3E}">
        <p14:creationId xmlns:p14="http://schemas.microsoft.com/office/powerpoint/2010/main" val="1227314453"/>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只有孩子是那麼的純真、</a:t>
            </a:r>
            <a:r>
              <a:rPr lang="zh-TW" altLang="en-US" sz="3600" b="1" smtClean="0">
                <a:latin typeface="新細明體"/>
                <a:ea typeface="新細明體"/>
              </a:rPr>
              <a:t>善良，</a:t>
            </a:r>
            <a:r>
              <a:rPr lang="zh-TW" altLang="en-US" sz="3600" b="1">
                <a:latin typeface="新細明體"/>
                <a:ea typeface="新細明體"/>
              </a:rPr>
              <a:t>有了耶穌的祝福便心滿意足</a:t>
            </a:r>
            <a:r>
              <a:rPr lang="zh-TW" altLang="en-US" sz="3600" b="1" smtClean="0">
                <a:latin typeface="新細明體"/>
                <a:ea typeface="新細明體"/>
              </a:rPr>
              <a:t>。</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再看到那深深刺透耶穌手腳的釘口，聖母媽媽更是無法想像當時的耶穌是多麼痛苦</a:t>
            </a:r>
            <a:r>
              <a:rPr lang="zh-TW" altLang="en-US" sz="3600" b="1" smtClean="0">
                <a:latin typeface="新細明體"/>
                <a:ea typeface="新細明體"/>
              </a:rPr>
              <a:t>，再</a:t>
            </a:r>
            <a:r>
              <a:rPr lang="zh-TW" altLang="en-US" sz="3600" b="1">
                <a:latin typeface="新細明體"/>
                <a:ea typeface="新細明體"/>
              </a:rPr>
              <a:t>想到耶穌被懸在十字架上時，全身的重量只靠那幾個釘口支撐著，那是多麼痛苦啊？</a:t>
            </a:r>
          </a:p>
        </p:txBody>
      </p:sp>
    </p:spTree>
    <p:extLst>
      <p:ext uri="{BB962C8B-B14F-4D97-AF65-F5344CB8AC3E}">
        <p14:creationId xmlns:p14="http://schemas.microsoft.com/office/powerpoint/2010/main" val="285551182"/>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聖母媽媽很想問一千個、一萬個為什麼，為什麼要讓耶穌受這麼多的苦？這麼善良的人，是這麼的善解人意，又關心每一個人，為什麼非要讓祂承受這無情又殘酷的痛苦？</a:t>
            </a:r>
          </a:p>
        </p:txBody>
      </p:sp>
    </p:spTree>
    <p:extLst>
      <p:ext uri="{BB962C8B-B14F-4D97-AF65-F5344CB8AC3E}">
        <p14:creationId xmlns:p14="http://schemas.microsoft.com/office/powerpoint/2010/main" val="2190219727"/>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聖母媽媽多麼希望這一切都不是真的，耶穌就不需要受這麼多的苦</a:t>
            </a:r>
            <a:r>
              <a:rPr lang="zh-TW" altLang="en-US" sz="3600" b="1" smtClean="0">
                <a:latin typeface="新細明體"/>
                <a:ea typeface="新細明體"/>
              </a:rPr>
              <a:t>，她緊緊</a:t>
            </a:r>
            <a:r>
              <a:rPr lang="zh-TW" altLang="en-US" sz="3600" b="1">
                <a:latin typeface="新細明體"/>
                <a:ea typeface="新細明體"/>
              </a:rPr>
              <a:t>的抱住耶穌，痛苦到無法言語，她知道這一切只有天主明白。</a:t>
            </a:r>
          </a:p>
        </p:txBody>
      </p:sp>
    </p:spTree>
    <p:extLst>
      <p:ext uri="{BB962C8B-B14F-4D97-AF65-F5344CB8AC3E}">
        <p14:creationId xmlns:p14="http://schemas.microsoft.com/office/powerpoint/2010/main" val="4047472797"/>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為安葬耶穌，宗徒又託人前往總督府，請求比拉多總督，准許他們領取耶穌遺體，比拉多同意</a:t>
            </a:r>
            <a:r>
              <a:rPr lang="zh-TW" altLang="en-US" sz="3600" b="1" smtClean="0">
                <a:latin typeface="新細明體"/>
                <a:ea typeface="新細明體"/>
              </a:rPr>
              <a:t>了。</a:t>
            </a:r>
            <a:endParaRPr lang="zh-TW" altLang="en-US" sz="3600" b="1">
              <a:latin typeface="新細明體"/>
              <a:ea typeface="新細明體"/>
            </a:endParaRPr>
          </a:p>
        </p:txBody>
      </p:sp>
    </p:spTree>
    <p:extLst>
      <p:ext uri="{BB962C8B-B14F-4D97-AF65-F5344CB8AC3E}">
        <p14:creationId xmlns:p14="http://schemas.microsoft.com/office/powerpoint/2010/main" val="1856494679"/>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宗徒們和聖母</a:t>
            </a:r>
            <a:r>
              <a:rPr lang="zh-TW" altLang="en-US" sz="3600" b="1" smtClean="0">
                <a:latin typeface="新細明體"/>
                <a:ea typeface="新細明體"/>
              </a:rPr>
              <a:t>媽媽便趕緊領回</a:t>
            </a:r>
            <a:r>
              <a:rPr lang="zh-TW" altLang="en-US" sz="3600" b="1">
                <a:latin typeface="新細明體"/>
                <a:ea typeface="新細明體"/>
              </a:rPr>
              <a:t>耶穌遺體</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這</a:t>
            </a:r>
            <a:r>
              <a:rPr lang="zh-TW" altLang="en-US" sz="3600" b="1">
                <a:latin typeface="新細明體"/>
                <a:ea typeface="新細明體"/>
              </a:rPr>
              <a:t>時，已有人備妥為安葬用的沒藥和</a:t>
            </a:r>
            <a:r>
              <a:rPr lang="zh-TW" altLang="en-US" sz="3600" b="1" smtClean="0">
                <a:latin typeface="新細明體"/>
                <a:ea typeface="新細明體"/>
              </a:rPr>
              <a:t>香料，</a:t>
            </a:r>
            <a:r>
              <a:rPr lang="zh-TW" altLang="en-US" sz="3600" b="1">
                <a:latin typeface="新細明體"/>
                <a:ea typeface="新細明體"/>
              </a:rPr>
              <a:t>也有人提供墓園</a:t>
            </a:r>
            <a:r>
              <a:rPr lang="zh-TW" altLang="en-US" sz="3600" b="1" smtClean="0">
                <a:latin typeface="新細明體"/>
                <a:ea typeface="新細明體"/>
              </a:rPr>
              <a:t>，是一座</a:t>
            </a:r>
            <a:r>
              <a:rPr lang="zh-TW" altLang="en-US" sz="3600" b="1">
                <a:latin typeface="新細明體"/>
                <a:ea typeface="新細明體"/>
              </a:rPr>
              <a:t>新的</a:t>
            </a:r>
            <a:r>
              <a:rPr lang="zh-TW" altLang="en-US" sz="3600" b="1" smtClean="0">
                <a:latin typeface="新細明體"/>
                <a:ea typeface="新細明體"/>
              </a:rPr>
              <a:t>墓園。</a:t>
            </a:r>
            <a:endParaRPr lang="zh-TW" altLang="en-US" sz="3600" b="1">
              <a:latin typeface="新細明體"/>
              <a:ea typeface="新細明體"/>
            </a:endParaRPr>
          </a:p>
        </p:txBody>
      </p:sp>
    </p:spTree>
    <p:extLst>
      <p:ext uri="{BB962C8B-B14F-4D97-AF65-F5344CB8AC3E}">
        <p14:creationId xmlns:p14="http://schemas.microsoft.com/office/powerpoint/2010/main" val="2027640586"/>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宗徒們和聖母媽媽便陪著耶穌來到墓園，用殮布和香料裹好耶穌，完成了耶穌的後事。</a:t>
            </a:r>
          </a:p>
        </p:txBody>
      </p:sp>
    </p:spTree>
    <p:extLst>
      <p:ext uri="{BB962C8B-B14F-4D97-AF65-F5344CB8AC3E}">
        <p14:creationId xmlns:p14="http://schemas.microsoft.com/office/powerpoint/2010/main" val="41061816"/>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現在，我們一起來念本課的聖言。</a:t>
            </a:r>
          </a:p>
        </p:txBody>
      </p:sp>
    </p:spTree>
    <p:extLst>
      <p:ext uri="{BB962C8B-B14F-4D97-AF65-F5344CB8AC3E}">
        <p14:creationId xmlns:p14="http://schemas.microsoft.com/office/powerpoint/2010/main" val="1468019756"/>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531805"/>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耶穌為了愛我們，要承受這麼多的痛苦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為我們所承受的許多痛苦中，哪樣痛苦是最可怕的？</a:t>
            </a:r>
          </a:p>
        </p:txBody>
      </p:sp>
    </p:spTree>
    <p:extLst>
      <p:ext uri="{BB962C8B-B14F-4D97-AF65-F5344CB8AC3E}">
        <p14:creationId xmlns:p14="http://schemas.microsoft.com/office/powerpoint/2010/main" val="2058834310"/>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聖母媽媽看著耶穌受苦卻無能為力時，是心如刀割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耶穌自己在十字架上已痛苦萬分，還特別貼心為母親安排日後生活的照料？</a:t>
            </a:r>
          </a:p>
        </p:txBody>
      </p:sp>
    </p:spTree>
    <p:extLst>
      <p:ext uri="{BB962C8B-B14F-4D97-AF65-F5344CB8AC3E}">
        <p14:creationId xmlns:p14="http://schemas.microsoft.com/office/powerpoint/2010/main" val="3367094419"/>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聖母媽媽看到耶穌貼心為自己安排日後生活時，是更為痛心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聖母媽媽看到耶穌受苦，內心充滿了疑問？</a:t>
            </a:r>
          </a:p>
        </p:txBody>
      </p:sp>
    </p:spTree>
    <p:extLst>
      <p:ext uri="{BB962C8B-B14F-4D97-AF65-F5344CB8AC3E}">
        <p14:creationId xmlns:p14="http://schemas.microsoft.com/office/powerpoint/2010/main" val="2265820408"/>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孩子</a:t>
            </a:r>
            <a:r>
              <a:rPr lang="zh-TW" altLang="en-US" sz="3600" b="1">
                <a:latin typeface="新細明體"/>
                <a:ea typeface="新細明體"/>
              </a:rPr>
              <a:t>沒有心機，也不奢求耶穌要給什麼，只渴望和耶穌在一起，當然耶穌特別喜歡小孩了。</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天主</a:t>
            </a:r>
            <a:r>
              <a:rPr lang="zh-TW" altLang="en-US" sz="3600" b="1">
                <a:latin typeface="新細明體"/>
                <a:ea typeface="新細明體"/>
              </a:rPr>
              <a:t>為了愛我們讓耶穌受十字架的痛苦，是很仁慈的還是很無奈</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為了</a:t>
            </a:r>
            <a:r>
              <a:rPr lang="zh-TW" altLang="en-US" sz="3600" b="1">
                <a:latin typeface="新細明體"/>
                <a:ea typeface="新細明體"/>
              </a:rPr>
              <a:t>讓我們明白天主愛我們，除了讓耶穌受十字架的苦還有其他辦法嗎？</a:t>
            </a:r>
          </a:p>
        </p:txBody>
      </p:sp>
    </p:spTree>
    <p:extLst>
      <p:ext uri="{BB962C8B-B14F-4D97-AF65-F5344CB8AC3E}">
        <p14:creationId xmlns:p14="http://schemas.microsoft.com/office/powerpoint/2010/main" val="4140033755"/>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士兵要用長槍刺透耶穌的肋旁</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聖母媽媽在十字架下抱著耶穌遺體時，很想問一萬個為什麼？</a:t>
            </a:r>
          </a:p>
        </p:txBody>
      </p:sp>
    </p:spTree>
    <p:extLst>
      <p:ext uri="{BB962C8B-B14F-4D97-AF65-F5344CB8AC3E}">
        <p14:creationId xmlns:p14="http://schemas.microsoft.com/office/powerpoint/2010/main" val="1787880651"/>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聖母</a:t>
            </a:r>
            <a:r>
              <a:rPr lang="zh-TW" altLang="en-US" sz="3600" b="1">
                <a:latin typeface="新細明體"/>
                <a:ea typeface="新細明體"/>
              </a:rPr>
              <a:t>媽媽和宗徒們卸下耶穌遺體後，他們做了什麼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看到</a:t>
            </a:r>
            <a:r>
              <a:rPr lang="zh-TW" altLang="en-US" sz="3600" b="1">
                <a:latin typeface="新細明體"/>
                <a:ea typeface="新細明體"/>
              </a:rPr>
              <a:t>耶穌為我們承擔了十字架如此殘酷的痛苦，你內心有什麼感受？</a:t>
            </a:r>
          </a:p>
        </p:txBody>
      </p:sp>
    </p:spTree>
    <p:extLst>
      <p:ext uri="{BB962C8B-B14F-4D97-AF65-F5344CB8AC3E}">
        <p14:creationId xmlns:p14="http://schemas.microsoft.com/office/powerpoint/2010/main" val="1678982790"/>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「經上說：</a:t>
            </a:r>
            <a:r>
              <a:rPr lang="en-US" altLang="zh-TW" sz="3600" b="1"/>
              <a:t>『</a:t>
            </a:r>
            <a:r>
              <a:rPr lang="zh-TW" altLang="en-US" sz="3600" b="1"/>
              <a:t>他們要瞻望他們所刺透的！</a:t>
            </a:r>
            <a:r>
              <a:rPr lang="en-US" altLang="zh-TW" sz="3600" b="1"/>
              <a:t>』</a:t>
            </a:r>
            <a:r>
              <a:rPr lang="zh-TW" altLang="en-US" sz="3600" b="1"/>
              <a:t>」（若</a:t>
            </a:r>
            <a:r>
              <a:rPr lang="en-US" altLang="zh-TW" sz="3600" b="1"/>
              <a:t>19,27</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佳</a:t>
            </a:r>
            <a:r>
              <a:rPr lang="zh-TW" altLang="en-US" sz="6000" b="1">
                <a:latin typeface="新細明體"/>
                <a:ea typeface="新細明體"/>
              </a:rPr>
              <a:t>佳</a:t>
            </a:r>
            <a:r>
              <a:rPr lang="zh-TW" altLang="en-US" sz="6000" b="1" smtClean="0">
                <a:latin typeface="新細明體"/>
                <a:ea typeface="新細明體"/>
              </a:rPr>
              <a:t>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，佳佳看到自己所愛的花花受苦時，也忍不住的想為牠一起分擔痛苦，這也讓她更能體會到天主的愛是這麼偉大。</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我們也許沒辦法真正明白，為什麼天父爸爸要讓耶穌受這麼多的苦，但我們可以試著為了愛耶穌，一起分擔祂的痛苦。</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在生活中，為了愛耶穌，我們可以做些什麼來分擔祂的痛苦？</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在猶太講道時，有人領了一群孩子來找耶穌是要做什麼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宗徒們要</a:t>
            </a:r>
            <a:r>
              <a:rPr lang="zh-TW" altLang="en-US" sz="3600" b="1" smtClean="0">
                <a:latin typeface="新細明體"/>
                <a:ea typeface="新細明體"/>
              </a:rPr>
              <a:t>阻止孩子靠近</a:t>
            </a:r>
            <a:r>
              <a:rPr lang="zh-TW" altLang="en-US" sz="3600" b="1">
                <a:latin typeface="新細明體"/>
                <a:ea typeface="新細明體"/>
              </a:rPr>
              <a:t>耶穌？</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840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耶穌為了愛我們，承擔了十字架所有的痛苦，聖母媽媽在一旁陪伴，也共同受苦，這一切都是為了讓我們明白，天主是這麼的愛我們。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並沒有要我們和祂一樣，承擔那可怕的十字架酷刑，但祂希望我們可以看到祂為我們受苦，也能勇敢的面對自己生活中的十字架，一起和祂分擔痛苦。</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愛我們至深的主耶穌，謝謝祢為了愛我們，承受了那難以想像的痛苦，也謝謝聖母媽媽一路的陪伴，讓我們更能體會耶穌的愛</a:t>
            </a:r>
            <a:r>
              <a:rPr lang="zh-TW" altLang="en-US" sz="3600" b="1" smtClean="0"/>
              <a:t>。</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耶穌，求祢幫助我們在每天的生活中，都不忘記祢的愛，也能勇敢的分擔祢的痛苦。以上所求是因祢的名，阿們。</a:t>
            </a:r>
            <a:endParaRPr lang="en-US" altLang="zh-TW" sz="3600" b="1"/>
          </a:p>
        </p:txBody>
      </p:sp>
    </p:spTree>
    <p:extLst>
      <p:ext uri="{BB962C8B-B14F-4D97-AF65-F5344CB8AC3E}">
        <p14:creationId xmlns:p14="http://schemas.microsoft.com/office/powerpoint/2010/main" val="971129392"/>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17860" y="2891845"/>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死後三日耶穌</a:t>
            </a:r>
            <a:r>
              <a:rPr lang="zh-TW" altLang="en-US" sz="6600" b="1" smtClean="0">
                <a:latin typeface="Microsoft JhengHei Light" panose="020b0304030504040204" pitchFamily="34" charset="-120"/>
                <a:ea typeface="Microsoft JhengHei Light" panose="020b0304030504040204" pitchFamily="34" charset="-120"/>
              </a:rPr>
              <a:t>復活</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墳墓</a:t>
            </a:r>
            <a:r>
              <a:rPr lang="zh-TW" altLang="en-US" sz="6600" b="1">
                <a:latin typeface="Microsoft JhengHei Light" panose="020b0304030504040204" pitchFamily="34" charset="-120"/>
                <a:ea typeface="Microsoft JhengHei Light" panose="020b0304030504040204" pitchFamily="34" charset="-120"/>
              </a:rPr>
              <a:t>空無一物</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427013"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-16</a:t>
            </a:r>
          </a:p>
        </p:txBody>
      </p:sp>
    </p:spTree>
    <p:extLst>
      <p:ext uri="{BB962C8B-B14F-4D97-AF65-F5344CB8AC3E}">
        <p14:creationId xmlns:p14="http://schemas.microsoft.com/office/powerpoint/2010/main" val="3593360294"/>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親愛的主耶穌，謝謝祢為了愛我們在十字架上受苦受難，祢的復活給我們帶來了新的希望和生命，求祢幫助我們認真學習，更加愛祢。這樣的祈禱是奉復活的主耶穌之名，阿們。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馬爾谷福音</a:t>
            </a:r>
            <a:r>
              <a:rPr lang="en-US" altLang="zh-TW" sz="3600" b="1"/>
              <a:t>16,1</a:t>
            </a:r>
            <a:r>
              <a:rPr lang="zh-TW" altLang="en-US" sz="3600" b="1"/>
              <a:t>～</a:t>
            </a:r>
            <a:r>
              <a:rPr lang="en-US" altLang="zh-TW" sz="3600" b="1"/>
              <a:t>8</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聖誕節是慶祝耶穌的</a:t>
            </a:r>
            <a:r>
              <a:rPr lang="zh-TW" altLang="en-US" sz="3600" b="1" smtClean="0"/>
              <a:t>誕生</a:t>
            </a:r>
            <a:r>
              <a:rPr lang="zh-TW" altLang="en-US" sz="3600" b="1"/>
              <a:t>你們都知道在我們的教會裡有</a:t>
            </a:r>
            <a:r>
              <a:rPr lang="zh-TW" altLang="en-US" sz="3600" b="1" smtClean="0"/>
              <a:t>聖誕節</a:t>
            </a:r>
            <a:r>
              <a:rPr lang="zh-TW" altLang="en-US" sz="3600" b="1"/>
              <a:t>。</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07604" y="2274838"/>
            <a:ext cx="712879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在教會裡還有另外一個很重要的節日是復活節，在復活節時教堂會送給大家復活蛋，你們知道復活蛋代表什麼嗎？</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耶穌看到宗徒們阻止孩子靠近自己會生氣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宗徒們不明白，耶穌看到他們阻止孩子時會生氣？</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現在，我們就來唱一首詩歌讚美復活的主耶穌，歌名是</a:t>
            </a:r>
            <a:r>
              <a:rPr lang="en-US" altLang="zh-TW" sz="3600" b="1"/>
              <a:t>《</a:t>
            </a:r>
            <a:r>
              <a:rPr lang="zh-TW" altLang="en-US" sz="3600" b="1"/>
              <a:t>祂是主</a:t>
            </a:r>
            <a:r>
              <a:rPr lang="en-US" altLang="zh-TW" sz="3600" b="1"/>
              <a:t>》</a:t>
            </a:r>
            <a:r>
              <a:rPr lang="zh-TW" altLang="en-US" sz="3600" b="1"/>
              <a:t>。</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小活動──帽子裡的祕密</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20840"/>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謝謝大家分享了這麼多高興的事，今天我們也要來看看聖經裡一件特別高興的</a:t>
            </a:r>
            <a:r>
              <a:rPr lang="zh-TW" altLang="en-US" sz="3600" b="1" smtClean="0"/>
              <a:t>事。</a:t>
            </a:r>
            <a:endParaRPr lang="en-US" altLang="zh-TW" sz="3600" b="1" smtClean="0"/>
          </a:p>
          <a:p>
            <a:endParaRPr lang="en-US" altLang="zh-TW" sz="3600" b="1"/>
          </a:p>
          <a:p>
            <a:r>
              <a:rPr lang="zh-TW" altLang="en-US" sz="3600" b="1" smtClean="0"/>
              <a:t>那</a:t>
            </a:r>
            <a:r>
              <a:rPr lang="zh-TW" altLang="en-US" sz="3600" b="1"/>
              <a:t>就是耶穌受難後第三天，有婦女要去墳墓看耶穌卻看不到耶穌，天使跟她們說耶穌已經</a:t>
            </a:r>
            <a:r>
              <a:rPr lang="zh-TW" altLang="en-US" sz="3600" b="1" smtClean="0"/>
              <a:t>復活了</a:t>
            </a:r>
            <a:r>
              <a:rPr lang="zh-TW" altLang="en-US" sz="3600" b="1"/>
              <a:t>！</a:t>
            </a:r>
          </a:p>
        </p:txBody>
      </p:sp>
    </p:spTree>
    <p:extLst>
      <p:ext uri="{BB962C8B-B14F-4D97-AF65-F5344CB8AC3E}">
        <p14:creationId xmlns:p14="http://schemas.microsoft.com/office/powerpoint/2010/main" val="3425409078"/>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40768"/>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71765"/>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小朋友，我們都知道耶穌為了愛我們，被釘在十字架上受難，耶穌的母親瑪利亞和祂的宗徒</a:t>
            </a:r>
            <a:r>
              <a:rPr lang="zh-TW" altLang="en-US" sz="3600" b="1" smtClean="0"/>
              <a:t>們非常</a:t>
            </a:r>
            <a:r>
              <a:rPr lang="zh-TW" altLang="en-US" sz="3600" b="1"/>
              <a:t>難過</a:t>
            </a:r>
            <a:r>
              <a:rPr lang="zh-TW" altLang="en-US" sz="3600" b="1" smtClean="0"/>
              <a:t>，將</a:t>
            </a:r>
            <a:r>
              <a:rPr lang="zh-TW" altLang="en-US" sz="3600" b="1"/>
              <a:t>耶穌的遺體慢慢從十字架放下來，安放在一個墳墓洞穴裡，傷心的回家休息了。</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那天是猶太人的安息日，什麼事都不能做，等安息日一過就是耶穌死後的第三天清晨，有幾位婦女就急著要到墓穴去為耶穌塗抹香料。</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來到墓穴口，發現那本來擋住墓穴的大石頭竟然已經滾開了，她們是又驚訝又害怕，不知道發生了什麼事，難道是有人在夜裡偷走了耶穌的遺體嗎？</a:t>
            </a:r>
          </a:p>
        </p:txBody>
      </p:sp>
    </p:spTree>
    <p:extLst>
      <p:ext uri="{BB962C8B-B14F-4D97-AF65-F5344CB8AC3E}">
        <p14:creationId xmlns:p14="http://schemas.microsoft.com/office/powerpoint/2010/main" val="596889006"/>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她們雖然害怕，但實在太愛耶穌了</a:t>
            </a:r>
            <a:r>
              <a:rPr lang="zh-TW" altLang="en-US" sz="3600" b="1" smtClean="0"/>
              <a:t>，他們鼓起勇氣，小心的走進</a:t>
            </a:r>
            <a:r>
              <a:rPr lang="zh-TW" altLang="en-US" sz="3600" b="1"/>
              <a:t>墓穴，想看個究竟。</a:t>
            </a:r>
          </a:p>
        </p:txBody>
      </p:sp>
    </p:spTree>
    <p:extLst>
      <p:ext uri="{BB962C8B-B14F-4D97-AF65-F5344CB8AC3E}">
        <p14:creationId xmlns:p14="http://schemas.microsoft.com/office/powerpoint/2010/main" val="3944364328"/>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進去後發現，原來</a:t>
            </a:r>
            <a:r>
              <a:rPr lang="zh-TW" altLang="en-US" sz="3600" b="1">
                <a:latin typeface="新細明體"/>
                <a:ea typeface="新細明體"/>
              </a:rPr>
              <a:t>放著的耶穌不見</a:t>
            </a:r>
            <a:r>
              <a:rPr lang="zh-TW" altLang="en-US" sz="3600" b="1" smtClean="0">
                <a:latin typeface="新細明體"/>
                <a:ea typeface="新細明體"/>
              </a:rPr>
              <a:t>了！</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她們那時候當然沒有想到耶穌已經復活了，雖然耶穌以前就已經說過自己死了還要再復活，可是她們並不明白耶穌的話。</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正當婦女急著找不到耶穌時，突然出現了一位天使，天使跟她們說：「妳們要找耶穌嗎？祂已經不在這裡了，耶穌已經復活了！」</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看到那群想找祂的孩子時，他做了什麼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覺得為什麼耶穌看著一群孩子靠在自己身旁時，會特別開心？</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她們聽了是又驚又喜，因為她們不明白，人死了怎麼會復活呢？</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可是那是耶穌啊，祂是天主的兒子，祂當然可以讓死人復活，難不成耶穌也可以讓自己復活嗎？如果耶穌已經復活了，那祂在哪裡呢？</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天使叫她們回去</a:t>
            </a:r>
            <a:r>
              <a:rPr lang="zh-TW" altLang="en-US" sz="3600" b="1">
                <a:latin typeface="新細明體"/>
                <a:ea typeface="新細明體"/>
              </a:rPr>
              <a:t>跟耶穌的宗徒們報告，讓他們也知道耶穌已經復活了，還要告訴他們要去加里肋亞等候耶穌，幾天後就會在那見到復活的耶穌。</a:t>
            </a:r>
          </a:p>
        </p:txBody>
      </p:sp>
    </p:spTree>
    <p:extLst>
      <p:ext uri="{BB962C8B-B14F-4D97-AF65-F5344CB8AC3E}">
        <p14:creationId xmlns:p14="http://schemas.microsoft.com/office/powerpoint/2010/main" val="507007507"/>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天使告訴</a:t>
            </a:r>
            <a:r>
              <a:rPr lang="zh-TW" altLang="en-US" sz="3600" b="1">
                <a:latin typeface="新細明體"/>
                <a:ea typeface="新細明體"/>
              </a:rPr>
              <a:t>她們：「不要害怕！妳們要找的那被釘在十字架上的納匝肋人耶穌，祂已經復活了，不在這裡了。」</a:t>
            </a:r>
          </a:p>
        </p:txBody>
      </p:sp>
    </p:spTree>
    <p:extLst>
      <p:ext uri="{BB962C8B-B14F-4D97-AF65-F5344CB8AC3E}">
        <p14:creationId xmlns:p14="http://schemas.microsoft.com/office/powerpoint/2010/main" val="3116574838"/>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婦女們雖然還不明白耶穌為什麼會復活</a:t>
            </a:r>
            <a:r>
              <a:rPr lang="zh-TW" altLang="en-US" sz="3600" b="1" smtClean="0">
                <a:latin typeface="新細明體"/>
                <a:ea typeface="新細明體"/>
              </a:rPr>
              <a:t>，現在</a:t>
            </a:r>
            <a:r>
              <a:rPr lang="zh-TW" altLang="en-US" sz="3600" b="1">
                <a:latin typeface="新細明體"/>
                <a:ea typeface="新細明體"/>
              </a:rPr>
              <a:t>最重要的，就是趕緊回去跟宗徒們報告天使說的話：「耶穌已經復活了，墳墓裡已空無一物！」</a:t>
            </a:r>
          </a:p>
        </p:txBody>
      </p:sp>
    </p:spTree>
    <p:extLst>
      <p:ext uri="{BB962C8B-B14F-4D97-AF65-F5344CB8AC3E}">
        <p14:creationId xmlns:p14="http://schemas.microsoft.com/office/powerpoint/2010/main" val="2945651629"/>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死後三天，婦女一早就急著去安放耶穌的墓穴，她們要做什麼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婦女</a:t>
            </a:r>
            <a:r>
              <a:rPr lang="zh-TW" altLang="en-US" sz="3600" b="1">
                <a:latin typeface="新細明體"/>
                <a:ea typeface="新細明體"/>
              </a:rPr>
              <a:t>們到了安葬耶穌的墓穴前發生了什麼事？</a:t>
            </a:r>
          </a:p>
        </p:txBody>
      </p:sp>
    </p:spTree>
    <p:extLst>
      <p:ext uri="{BB962C8B-B14F-4D97-AF65-F5344CB8AC3E}">
        <p14:creationId xmlns:p14="http://schemas.microsoft.com/office/powerpoint/2010/main" val="2058834310"/>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婦女們很害怕，卻還是走進墓穴裡想尋找耶穌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為什麼安放</a:t>
            </a:r>
            <a:r>
              <a:rPr lang="zh-TW" altLang="en-US" sz="3600" b="1">
                <a:latin typeface="新細明體"/>
                <a:ea typeface="新細明體"/>
              </a:rPr>
              <a:t>耶穌的墓穴</a:t>
            </a:r>
            <a:r>
              <a:rPr lang="zh-TW" altLang="en-US" sz="3600" b="1" smtClean="0">
                <a:latin typeface="新細明體"/>
                <a:ea typeface="新細明體"/>
              </a:rPr>
              <a:t>裡空</a:t>
            </a:r>
            <a:r>
              <a:rPr lang="zh-TW" altLang="en-US" sz="3600" b="1">
                <a:latin typeface="新細明體"/>
                <a:ea typeface="新細明體"/>
              </a:rPr>
              <a:t>無一物？</a:t>
            </a:r>
          </a:p>
        </p:txBody>
      </p:sp>
    </p:spTree>
    <p:extLst>
      <p:ext uri="{BB962C8B-B14F-4D97-AF65-F5344CB8AC3E}">
        <p14:creationId xmlns:p14="http://schemas.microsoft.com/office/powerpoint/2010/main" val="3367094419"/>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墓穴裡天使跟婦女們說了什麼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 天使說耶穌已經復活</a:t>
            </a:r>
            <a:r>
              <a:rPr lang="zh-TW" altLang="en-US" sz="3600" b="1">
                <a:latin typeface="新細明體"/>
                <a:ea typeface="新細明體"/>
              </a:rPr>
              <a:t>了</a:t>
            </a:r>
            <a:r>
              <a:rPr lang="zh-TW" altLang="en-US" sz="3600" b="1" smtClean="0">
                <a:latin typeface="新細明體"/>
                <a:ea typeface="新細明體"/>
              </a:rPr>
              <a:t>，</a:t>
            </a:r>
            <a:r>
              <a:rPr lang="zh-TW" altLang="en-US" sz="3600" b="1">
                <a:latin typeface="新細明體"/>
                <a:ea typeface="新細明體"/>
              </a:rPr>
              <a:t>為什麼婦女</a:t>
            </a:r>
            <a:r>
              <a:rPr lang="zh-TW" altLang="en-US" sz="3600" b="1" smtClean="0">
                <a:latin typeface="新細明體"/>
                <a:ea typeface="新細明體"/>
              </a:rPr>
              <a:t>們卻</a:t>
            </a:r>
            <a:r>
              <a:rPr lang="zh-TW" altLang="en-US" sz="3600" b="1">
                <a:latin typeface="新細明體"/>
                <a:ea typeface="新細明體"/>
              </a:rPr>
              <a:t>還是不</a:t>
            </a:r>
            <a:r>
              <a:rPr lang="zh-TW" altLang="en-US" sz="3600" b="1" smtClean="0">
                <a:latin typeface="新細明體"/>
                <a:ea typeface="新細明體"/>
              </a:rPr>
              <a:t>明白</a:t>
            </a:r>
            <a:r>
              <a:rPr lang="zh-TW" altLang="en-US" sz="3600" b="1">
                <a:latin typeface="新細明體"/>
                <a:ea typeface="新細明體"/>
              </a:rPr>
              <a:t>呢？</a:t>
            </a:r>
          </a:p>
        </p:txBody>
      </p:sp>
    </p:spTree>
    <p:extLst>
      <p:ext uri="{BB962C8B-B14F-4D97-AF65-F5344CB8AC3E}">
        <p14:creationId xmlns:p14="http://schemas.microsoft.com/office/powerpoint/2010/main" val="2265820408"/>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婦女</a:t>
            </a:r>
            <a:r>
              <a:rPr lang="zh-TW" altLang="en-US" sz="3600" b="1">
                <a:latin typeface="新細明體"/>
                <a:ea typeface="新細明體"/>
              </a:rPr>
              <a:t>們聽到耶穌已經復活卻不明白，是她們太笨了還是這件事太難以相信</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婦女們曾經看過耶穌讓死人復活，卻不能明白天使說耶穌已經復活的事？</a:t>
            </a:r>
          </a:p>
        </p:txBody>
      </p:sp>
    </p:spTree>
    <p:extLst>
      <p:ext uri="{BB962C8B-B14F-4D97-AF65-F5344CB8AC3E}">
        <p14:creationId xmlns:p14="http://schemas.microsoft.com/office/powerpoint/2010/main" val="4140033755"/>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天使要婦女們回去跟宗徒們說耶穌已經復活了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天使要特別安慰婦女們「不要害怕，耶穌已經復活了，不在這裡了</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為什麼耶穌讓</a:t>
            </a:r>
            <a:r>
              <a:rPr lang="zh-TW" altLang="en-US" sz="3600" b="1">
                <a:latin typeface="新細明體"/>
                <a:ea typeface="新細明體"/>
              </a:rPr>
              <a:t>宗徒們明白孩子吵鬧不算什麼、是很自然的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耶穌要對宗徒們說「要像小孩一樣才能進天主的國」？</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婦女</a:t>
            </a:r>
            <a:r>
              <a:rPr lang="zh-TW" altLang="en-US" sz="3600" b="1">
                <a:latin typeface="新細明體"/>
                <a:ea typeface="新細明體"/>
              </a:rPr>
              <a:t>們回去跟宗徒們說耶穌已經復活了，宗徒們會相信婦女們的話嗎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已經復活的好消息，可以為我們帶來什麼恩典？</a:t>
            </a:r>
          </a:p>
        </p:txBody>
      </p:sp>
    </p:spTree>
    <p:extLst>
      <p:ext uri="{BB962C8B-B14F-4D97-AF65-F5344CB8AC3E}">
        <p14:creationId xmlns:p14="http://schemas.microsoft.com/office/powerpoint/2010/main" val="1678982790"/>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「天使報告說：</a:t>
            </a:r>
            <a:r>
              <a:rPr lang="en-US" altLang="zh-TW" sz="3600" b="1"/>
              <a:t>『</a:t>
            </a:r>
            <a:r>
              <a:rPr lang="zh-TW" altLang="en-US" sz="3600" b="1"/>
              <a:t>不要害怕，主耶穌已經復活了，不在這裡了！</a:t>
            </a:r>
            <a:r>
              <a:rPr lang="en-US" altLang="zh-TW" sz="3600" b="1"/>
              <a:t>』</a:t>
            </a:r>
            <a:r>
              <a:rPr lang="zh-TW" altLang="en-US" sz="3600" b="1" smtClean="0"/>
              <a:t>」</a:t>
            </a:r>
            <a:endParaRPr lang="en-US" altLang="zh-TW" sz="3600" b="1" smtClean="0"/>
          </a:p>
          <a:p>
            <a:r>
              <a:rPr lang="zh-TW" altLang="en-US" sz="3600" b="1" smtClean="0"/>
              <a:t>（</a:t>
            </a:r>
            <a:r>
              <a:rPr lang="zh-TW" altLang="en-US" sz="3600" b="1"/>
              <a:t>谷</a:t>
            </a:r>
            <a:r>
              <a:rPr lang="en-US" altLang="zh-TW" sz="3600" b="1"/>
              <a:t>16,6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阿昌的故事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，「耶穌已經復活就在我們中間」，我們真是有福氣，有耶穌的陪伴就不會害怕，遇到困難只要跟祂祈禱，耶穌就會幫助我們。</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有很多人不認識耶穌，或是像阿昌一樣，以為看不到耶穌又怎麼知道耶穌就在我們中間呢？</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在你身旁還有哪些人不認識耶穌，或是沒聽過耶穌復活的好消息，我們可以為他們做些什麼呢？</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0240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我們知道了「耶穌已經復活，祂就在我們中間」，真是有福氣。</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耶穌還派了那麼多的神父和修女來陪伴我們</a:t>
            </a:r>
            <a:r>
              <a:rPr lang="zh-TW" altLang="en-US" sz="3600" b="1" smtClean="0"/>
              <a:t>，他們</a:t>
            </a:r>
            <a:r>
              <a:rPr lang="zh-TW" altLang="en-US" sz="3600" b="1"/>
              <a:t>將耶穌的愛帶給了我們，也教我們知道要跟耶穌</a:t>
            </a:r>
            <a:r>
              <a:rPr lang="zh-TW" altLang="en-US" sz="3600" b="1" smtClean="0"/>
              <a:t>祈禱。</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耶穌要對宗徒們說「天主的國正是屬於像孩子這樣的人」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耶穌要提醒宗徒們和在場的群眾，學習孩子的純真與善良？</a:t>
            </a:r>
          </a:p>
        </p:txBody>
      </p:sp>
    </p:spTree>
    <p:extLst>
      <p:ext uri="{BB962C8B-B14F-4D97-AF65-F5344CB8AC3E}">
        <p14:creationId xmlns:p14="http://schemas.microsoft.com/office/powerpoint/2010/main" val="1787880651"/>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耶穌會聽我們的祈禱，幫助我們，賜給我們所需要的各種恩典，因為「祂已經復活了，祂就在我們中間！」</a:t>
            </a:r>
            <a:endParaRPr lang="en-US" altLang="zh-TW" sz="3600" b="1"/>
          </a:p>
        </p:txBody>
      </p:sp>
    </p:spTree>
    <p:extLst>
      <p:ext uri="{BB962C8B-B14F-4D97-AF65-F5344CB8AC3E}">
        <p14:creationId xmlns:p14="http://schemas.microsoft.com/office/powerpoint/2010/main" val="2757637321"/>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060848"/>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親愛的復活主耶穌，我們真的相信祢已經復活了，因為墳墓已經空了，祢的復活帶給我們希望，我們相信祢是生命的主，幫助我們勇敢的面對生活中的困難和挑戰。我們這樣祈禱是奉祢的名，阿們。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門窗緊閉</a:t>
            </a:r>
            <a:endParaRPr lang="en-US" altLang="zh-TW" sz="6600" b="1">
              <a:latin typeface="Microsoft JhengHei Light" panose="020b0304030504040204" pitchFamily="34" charset="-120"/>
              <a:ea typeface="Microsoft JhengHei Light" panose="020b0304030504040204" pitchFamily="34" charset="-120"/>
            </a:endParaRPr>
          </a:p>
          <a:p>
            <a:r>
              <a:rPr lang="zh-TW" altLang="en-US" sz="6600" b="1">
                <a:latin typeface="Microsoft JhengHei Light" panose="020b0304030504040204" pitchFamily="34" charset="-120"/>
                <a:ea typeface="Microsoft JhengHei Light" panose="020b0304030504040204" pitchFamily="34" charset="-120"/>
              </a:rPr>
              <a:t>耶穌顯現宗徒中</a:t>
            </a:r>
            <a:endParaRPr lang="en-US" altLang="zh-TW" sz="6600" b="1">
              <a:latin typeface="Microsoft JhengHei Light" panose="020b0304030504040204" pitchFamily="34" charset="-120"/>
              <a:ea typeface="Microsoft JhengHei Light" panose="020b0304030504040204" pitchFamily="34" charset="-120"/>
            </a:endParaRPr>
          </a:p>
          <a:p>
            <a:r>
              <a:rPr lang="zh-TW" altLang="en-US" sz="6600" b="1">
                <a:latin typeface="Microsoft JhengHei Light" panose="020b0304030504040204" pitchFamily="34" charset="-120"/>
                <a:ea typeface="Microsoft JhengHei Light" panose="020b0304030504040204" pitchFamily="34" charset="-120"/>
              </a:rPr>
              <a:t>祝他們平安</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上</a:t>
            </a:r>
            <a:r>
              <a:rPr lang="en-US" altLang="zh-TW" sz="4800" b="1">
                <a:solidFill>
                  <a:srgbClr val="7195C1"/>
                </a:solidFill>
                <a:latin typeface="Microsoft JhengHei Light" panose="020b0304030504040204" pitchFamily="34" charset="-120"/>
                <a:ea typeface="Microsoft JhengHei Light" panose="020b0304030504040204" pitchFamily="34" charset="-120"/>
              </a:rPr>
              <a:t>-17</a:t>
            </a:r>
          </a:p>
        </p:txBody>
      </p:sp>
    </p:spTree>
    <p:extLst>
      <p:ext uri="{BB962C8B-B14F-4D97-AF65-F5344CB8AC3E}">
        <p14:creationId xmlns:p14="http://schemas.microsoft.com/office/powerpoint/2010/main" val="3593360294"/>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復活的主耶穌，謝謝祢天天都和我們在一起，雖然我們看不到祢，但我們知道祢一直都在保護我們，求祢幫助我們聽了今天的課，可以更加愛祢。祈禱奉復活的主耶穌之名，阿們。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20,19</a:t>
            </a:r>
            <a:r>
              <a:rPr lang="zh-TW" altLang="zh-TW" sz="3600" b="1"/>
              <a:t>～</a:t>
            </a:r>
            <a:r>
              <a:rPr lang="en-US" altLang="zh-TW" sz="3600" b="1"/>
              <a:t>23</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小朋友，你們喜不喜歡過年啊？</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73578" y="3105834"/>
            <a:ext cx="75968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過年時你們會說哪些吉祥祝福的話呢？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除了過年之外，還有很多特別的日子，我們也都會說吉祥祝福的話。</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你們的好朋友生日時，你們會說什麼吉祥祝福的話呢？</a:t>
            </a:r>
            <a:endParaRPr lang="en-US" sz="3600" b="1"/>
          </a:p>
        </p:txBody>
      </p:sp>
    </p:spTree>
    <p:extLst>
      <p:ext uri="{BB962C8B-B14F-4D97-AF65-F5344CB8AC3E}">
        <p14:creationId xmlns:p14="http://schemas.microsoft.com/office/powerpoint/2010/main" val="240465829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除了怕動物之外，你們還有害怕什麼嗎？</a:t>
            </a:r>
            <a:endParaRPr lang="zh-TW" altLang="en-US" sz="3600" b="1"/>
          </a:p>
        </p:txBody>
      </p:sp>
    </p:spTree>
    <p:extLst>
      <p:ext uri="{BB962C8B-B14F-4D97-AF65-F5344CB8AC3E}">
        <p14:creationId xmlns:p14="http://schemas.microsoft.com/office/powerpoint/2010/main" val="2099907338"/>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說「要像小孩一樣才能進天主的國」</a:t>
            </a:r>
            <a:r>
              <a:rPr lang="zh-TW" altLang="en-US" sz="3600" b="1" smtClean="0">
                <a:latin typeface="新細明體"/>
                <a:ea typeface="新細明體"/>
              </a:rPr>
              <a:t>，這</a:t>
            </a:r>
            <a:r>
              <a:rPr lang="zh-TW" altLang="en-US" sz="3600" b="1">
                <a:latin typeface="新細明體"/>
                <a:ea typeface="新細明體"/>
              </a:rPr>
              <a:t>句話有道理嗎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耶穌會特別喜歡小孩？</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說一句祝福的話</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你們做的祝福卡真是美極了，收到這些祝福卡的人一定都會很開心！</a:t>
            </a:r>
            <a:endParaRPr lang="en-US" altLang="zh-TW" sz="3600" b="1"/>
          </a:p>
          <a:p>
            <a:endParaRPr lang="en-US" altLang="zh-TW" sz="3600" b="1"/>
          </a:p>
          <a:p>
            <a:r>
              <a:rPr lang="zh-TW" altLang="en-US" sz="3600" b="1"/>
              <a:t>你們知道嗎，耶穌也有送給我們每個人一句吉祥祝福的話，今天我們就要來聽聽耶穌給我們的吉祥祝福話是什麼！</a:t>
            </a:r>
          </a:p>
        </p:txBody>
      </p:sp>
    </p:spTree>
    <p:extLst>
      <p:ext uri="{BB962C8B-B14F-4D97-AF65-F5344CB8AC3E}">
        <p14:creationId xmlns:p14="http://schemas.microsoft.com/office/powerpoint/2010/main" val="3425409078"/>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66189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492896"/>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小朋友，耶穌受難後，司祭長和經師並沒有放過耶穌的宗徒們，還是派兵到處要抓他們，禁止他們繼續傳揚耶穌所講的天國福音，宗徒們只好躲躲藏藏的。</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有一天晚上，宗徒們躲在一間屋裡，非常害怕被司祭長知道，門窗都緊閉，大家都知道耶穌不在了，也不知道接下來該怎麼辦。</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就在這時候，沒有聽到敲門的聲音，更沒有人開門，卻突然在他們中間出現了一個人，那人還跟他們說了一句話：「願你們平安！」</a:t>
            </a:r>
          </a:p>
        </p:txBody>
      </p:sp>
    </p:spTree>
    <p:extLst>
      <p:ext uri="{BB962C8B-B14F-4D97-AF65-F5344CB8AC3E}">
        <p14:creationId xmlns:p14="http://schemas.microsoft.com/office/powerpoint/2010/main" val="596889006"/>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大家都愣在那，一時也不知道這人到底是誰，怎麼會就這樣突如其來的出現在他們眼前，看起來有點像是他們的老師，可是老師不是已經不在了嗎？</a:t>
            </a:r>
          </a:p>
        </p:txBody>
      </p:sp>
    </p:spTree>
    <p:extLst>
      <p:ext uri="{BB962C8B-B14F-4D97-AF65-F5344CB8AC3E}">
        <p14:creationId xmlns:p14="http://schemas.microsoft.com/office/powerpoint/2010/main" val="3944364328"/>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為了消除宗徒們的疑惑，耶穌讓宗徒們看到自己手上的釘痕，再讓他們看了自己肋膀上被羅馬士兵刺穿的傷口，再看了看他們，對他們說：「願你們平安！」</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宗徒們看到耶穌手上的釘痕和肋膀的傷口，原先忐忑不安的心這時才稍稍平穩了下來，露出既驚喜又興奮的表情，實在沒想到自己的老師會再出現在自己的眼前。</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剛剛還以為這人會不會只是個鬼魂，要不然為什麼門窗明明都是關著的，祂卻可以出現在大家的眼前，和我們說話。大家也都確實看到了已經復活的耶穌是真真實實的一個人出現在大家的面前。</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295636" y="3105834"/>
            <a:ext cx="655272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現在我們就一起來念這段聖言。</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耶穌知道他們內心非常害怕，之前有耶穌和他們在一起，不管遇到任何的困難，或是各種的挑戰，都有耶穌陪伴他們。</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可是現在不一樣了，耶穌已經被司祭長陷害釘在十字架上受難，雖然耶穌也如祂所預言的復活了，但終究還是要離開他們。</a:t>
            </a:r>
          </a:p>
        </p:txBody>
      </p:sp>
    </p:spTree>
    <p:extLst>
      <p:ext uri="{BB962C8B-B14F-4D97-AF65-F5344CB8AC3E}">
        <p14:creationId xmlns:p14="http://schemas.microsoft.com/office/powerpoint/2010/main" val="507007507"/>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所以耶穌要讓宗徒們知道，即使耶穌不在身邊會感到害怕，但要記得，耶穌的平安永遠和他們在一起。</a:t>
            </a:r>
          </a:p>
        </p:txBody>
      </p:sp>
    </p:spTree>
    <p:extLst>
      <p:ext uri="{BB962C8B-B14F-4D97-AF65-F5344CB8AC3E}">
        <p14:creationId xmlns:p14="http://schemas.microsoft.com/office/powerpoint/2010/main" val="3116574838"/>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耶穌要告訴他們，害怕就躲起來是不能解決問題的，在他們的眼前一定還會有許多的困難與考驗等著他們。</a:t>
            </a:r>
          </a:p>
        </p:txBody>
      </p:sp>
    </p:spTree>
    <p:extLst>
      <p:ext uri="{BB962C8B-B14F-4D97-AF65-F5344CB8AC3E}">
        <p14:creationId xmlns:p14="http://schemas.microsoft.com/office/powerpoint/2010/main" val="2945651629"/>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這些考驗也會帶給他們許多的痛苦，就像耶穌自己面對十字架的痛苦一樣，如果害怕痛苦就躲起來，那恐怕哪裡也去不了了。</a:t>
            </a:r>
          </a:p>
        </p:txBody>
      </p:sp>
    </p:spTree>
    <p:extLst>
      <p:ext uri="{BB962C8B-B14F-4D97-AF65-F5344CB8AC3E}">
        <p14:creationId xmlns:p14="http://schemas.microsoft.com/office/powerpoint/2010/main" val="4207013235"/>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耶穌為了要鼓勵宗徒們勇敢的走出來，特別送給他們這份最特別的禮物，就是在耶穌的愛裡所享有的平安。</a:t>
            </a:r>
          </a:p>
        </p:txBody>
      </p:sp>
    </p:spTree>
    <p:extLst>
      <p:ext uri="{BB962C8B-B14F-4D97-AF65-F5344CB8AC3E}">
        <p14:creationId xmlns:p14="http://schemas.microsoft.com/office/powerpoint/2010/main" val="585315020"/>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耶穌要他們永遠記得，不管耶穌有沒有在他們的身邊，也不管自己是不是看得見耶穌，耶穌要他們永遠記得耶穌是那麼的愛他們。</a:t>
            </a:r>
          </a:p>
        </p:txBody>
      </p:sp>
    </p:spTree>
    <p:extLst>
      <p:ext uri="{BB962C8B-B14F-4D97-AF65-F5344CB8AC3E}">
        <p14:creationId xmlns:p14="http://schemas.microsoft.com/office/powerpoint/2010/main" val="466781494"/>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只要記得耶穌的愛，耶穌就會和他們在一起，也會陪伴他們不管在面對任何考驗時內心都享有平安！</a:t>
            </a:r>
          </a:p>
        </p:txBody>
      </p:sp>
    </p:spTree>
    <p:extLst>
      <p:ext uri="{BB962C8B-B14F-4D97-AF65-F5344CB8AC3E}">
        <p14:creationId xmlns:p14="http://schemas.microsoft.com/office/powerpoint/2010/main" val="4071463583"/>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耶穌受難後，為什麼宗徒們要躲躲藏藏的？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宗徒們躲在門窗緊閉的屋裡時，發生了什麼事？</a:t>
            </a:r>
          </a:p>
        </p:txBody>
      </p:sp>
    </p:spTree>
    <p:extLst>
      <p:ext uri="{BB962C8B-B14F-4D97-AF65-F5344CB8AC3E}">
        <p14:creationId xmlns:p14="http://schemas.microsoft.com/office/powerpoint/2010/main" val="2058834310"/>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為什麼耶穌跟宗徒們說「願你們平安」？</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為什麼耶穌沒有敲門、開門就能出現在宗徒眼前？</a:t>
            </a:r>
          </a:p>
        </p:txBody>
      </p:sp>
    </p:spTree>
    <p:extLst>
      <p:ext uri="{BB962C8B-B14F-4D97-AF65-F5344CB8AC3E}">
        <p14:creationId xmlns:p14="http://schemas.microsoft.com/office/powerpoint/2010/main" val="3367094419"/>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「耶穌說：『誰若不像孩子一樣接受天主的國，絕不能進去！』</a:t>
            </a:r>
            <a:r>
              <a:rPr lang="zh-TW" altLang="zh-TW" sz="3600" b="1" smtClean="0"/>
              <a:t>」</a:t>
            </a:r>
            <a:endParaRPr lang="en-US" altLang="zh-TW" sz="3600" b="1" smtClean="0"/>
          </a:p>
          <a:p>
            <a:r>
              <a:rPr lang="zh-TW" altLang="zh-TW" sz="3600" b="1" smtClean="0"/>
              <a:t>（</a:t>
            </a:r>
            <a:r>
              <a:rPr lang="zh-TW" altLang="zh-TW" sz="3600" b="1"/>
              <a:t>谷</a:t>
            </a:r>
            <a:r>
              <a:rPr lang="en-US" altLang="zh-TW" sz="3600" b="1"/>
              <a:t>10,15</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耶穌出現時，為什麼宗徒們一時之間沒有認出是耶穌？</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耶穌做了什麼讓他們知道自己是耶穌？</a:t>
            </a:r>
          </a:p>
        </p:txBody>
      </p:sp>
    </p:spTree>
    <p:extLst>
      <p:ext uri="{BB962C8B-B14F-4D97-AF65-F5344CB8AC3E}">
        <p14:creationId xmlns:p14="http://schemas.microsoft.com/office/powerpoint/2010/main" val="2265820408"/>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為什麼宗徒們在沒認出耶穌之前，還以為耶穌只是鬼魂？</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宗徒們認出是耶穌時，為什麼既驚喜又興奮？</a:t>
            </a:r>
          </a:p>
        </p:txBody>
      </p:sp>
    </p:spTree>
    <p:extLst>
      <p:ext uri="{BB962C8B-B14F-4D97-AF65-F5344CB8AC3E}">
        <p14:creationId xmlns:p14="http://schemas.microsoft.com/office/powerpoint/2010/main" val="4140033755"/>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為什麼耶穌要讓宗徒們明白自己雖已復活，但終究還是要離開他們？</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耶穌為什麼要一再的跟宗徒們說「願你們平安」？</a:t>
            </a:r>
          </a:p>
        </p:txBody>
      </p:sp>
    </p:spTree>
    <p:extLst>
      <p:ext uri="{BB962C8B-B14F-4D97-AF65-F5344CB8AC3E}">
        <p14:creationId xmlns:p14="http://schemas.microsoft.com/office/powerpoint/2010/main" val="1787880651"/>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耶穌為什麼要送給宗徒們這特別的禮物「願你們平安」？</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耶穌要送給宗徒們的這特別的禮物「願你們平安」有什麼特別嗎？</a:t>
            </a:r>
          </a:p>
        </p:txBody>
      </p:sp>
    </p:spTree>
    <p:extLst>
      <p:ext uri="{BB962C8B-B14F-4D97-AF65-F5344CB8AC3E}">
        <p14:creationId xmlns:p14="http://schemas.microsoft.com/office/powerpoint/2010/main" val="1678982790"/>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3</a:t>
            </a:r>
            <a:r>
              <a:rPr lang="zh-TW" altLang="en-US" sz="3600" b="1">
                <a:latin typeface="+mj-ea"/>
                <a:ea typeface="+mj-ea"/>
              </a:rPr>
              <a:t>上</a:t>
            </a:r>
            <a:r>
              <a:rPr lang="en-US" altLang="zh-TW" sz="3600" b="1">
                <a:latin typeface="+mj-ea"/>
                <a:ea typeface="+mj-ea"/>
              </a:rPr>
              <a:t>-17</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願你們平安！</a:t>
            </a:r>
            <a:r>
              <a:rPr lang="en-US" altLang="zh-TW" sz="3600" b="1"/>
              <a:t>』</a:t>
            </a:r>
            <a:r>
              <a:rPr lang="zh-TW" altLang="en-US" sz="3600" b="1"/>
              <a:t>」</a:t>
            </a:r>
            <a:endParaRPr lang="en-US" altLang="zh-TW" sz="3600" b="1"/>
          </a:p>
          <a:p>
            <a:r>
              <a:rPr lang="en-US" altLang="zh-TW" sz="3600" b="1"/>
              <a:t>(</a:t>
            </a:r>
            <a:r>
              <a:rPr lang="zh-TW" altLang="en-US" sz="3600" b="1"/>
              <a:t>若</a:t>
            </a:r>
            <a:r>
              <a:rPr lang="en-US" altLang="zh-TW" sz="3600" b="1"/>
              <a:t>20,19)</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阿哲的故事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活出信仰</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小朋友，阿哲的祝福卡是不是很奇妙呢？阿丹、阿梅和阿凱都收到了阿哲送給他們的祝福卡，也都得到了天主的祝福。</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我們是不是也可以像阿哲一樣，藉著我們今天上課時做的祝福卡，將耶穌的愛和平安送給我們身邊的人。</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在生活中，除了送祝福卡、還有為他們祈禱之外，我們還可以做什麼來將耶穌的愛與平安帶給我們身邊的人？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亨利的故事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3</a:t>
            </a:r>
            <a:r>
              <a:rPr lang="zh-TW" altLang="en-US" sz="3600" b="1">
                <a:latin typeface="+mj-ea"/>
              </a:rPr>
              <a:t>上</a:t>
            </a:r>
            <a:r>
              <a:rPr lang="en-US" altLang="zh-TW" sz="3600" b="1">
                <a:latin typeface="+mj-ea"/>
              </a:rPr>
              <a:t>-17</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840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主題總結</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en-US" sz="3600" b="1"/>
              <a:t>耶穌留給我們的這份特別禮物，不是只有給我們而已，還有好多好多的人還不認識耶穌，不知道認識耶穌就可以得到這麼棒的禮物。</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我們可以像阿哲一樣，在生活中多多和別人分享耶穌的平安，將耶穌的愛與祝福帶給更多的人。</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課後禱：</a:t>
            </a:r>
            <a:endParaRPr lang="en-US" sz="4800" b="1">
              <a:solidFill>
                <a:srgbClr val="7195C1"/>
              </a:solidFill>
            </a:endParaRPr>
          </a:p>
        </p:txBody>
      </p:sp>
      <p:sp>
        <p:nvSpPr>
          <p:cNvPr id="3" name="文字方塊 2"/>
          <p:cNvSpPr txBox="1"/>
          <p:nvPr/>
        </p:nvSpPr>
        <p:spPr>
          <a:xfrm>
            <a:off x="953598" y="3068960"/>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復活的主耶穌，謝謝祢給了我們這麼棒的禮物，就是祢和我們在一起的平安。</a:t>
            </a:r>
            <a:endParaRPr lang="en-US" altLang="zh-TW" sz="3600" b="1"/>
          </a:p>
        </p:txBody>
      </p:sp>
    </p:spTree>
    <p:extLst>
      <p:ext uri="{BB962C8B-B14F-4D97-AF65-F5344CB8AC3E}">
        <p14:creationId xmlns:p14="http://schemas.microsoft.com/office/powerpoint/2010/main" val="2344320612"/>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求祢幫助我們在生活中，常常記得將這份特別的禮物，分享給四周的人，讓更多的人都可獲得祢的平安。我們這樣祈禱是奉祢的名，阿們。</a:t>
            </a:r>
            <a:endParaRPr lang="en-US" altLang="zh-TW" sz="3600" b="1"/>
          </a:p>
        </p:txBody>
      </p:sp>
    </p:spTree>
    <p:extLst>
      <p:ext uri="{BB962C8B-B14F-4D97-AF65-F5344CB8AC3E}">
        <p14:creationId xmlns:p14="http://schemas.microsoft.com/office/powerpoint/2010/main" val="1612650993"/>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耶穌再次顯現給多默說未看見而</a:t>
            </a:r>
            <a:r>
              <a:rPr lang="zh-TW" altLang="en-US" sz="6600" b="1" smtClean="0">
                <a:latin typeface="Microsoft JhengHei Light" panose="020b0304030504040204" pitchFamily="34" charset="-120"/>
                <a:ea typeface="Microsoft JhengHei Light" panose="020b0304030504040204" pitchFamily="34" charset="-120"/>
              </a:rPr>
              <a:t>相信</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是</a:t>
            </a:r>
            <a:r>
              <a:rPr lang="zh-TW" altLang="en-US" sz="6600" b="1">
                <a:latin typeface="Microsoft JhengHei Light" panose="020b0304030504040204" pitchFamily="34" charset="-120"/>
                <a:ea typeface="Microsoft JhengHei Light" panose="020b0304030504040204" pitchFamily="34" charset="-120"/>
              </a:rPr>
              <a:t>有福的</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-18</a:t>
            </a:r>
          </a:p>
        </p:txBody>
      </p:sp>
    </p:spTree>
    <p:extLst>
      <p:ext uri="{BB962C8B-B14F-4D97-AF65-F5344CB8AC3E}">
        <p14:creationId xmlns:p14="http://schemas.microsoft.com/office/powerpoint/2010/main" val="3593360294"/>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復活的主耶穌，感謝祢一直住在我們心中，天天陪伴我們，也帶領常來教堂親近祢，求祢幫助我們緊緊的跟隨祢，常和祢在一起。這樣的祈禱是奉復活的主耶穌之名，阿們。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20,24</a:t>
            </a:r>
            <a:r>
              <a:rPr lang="zh-TW" altLang="zh-TW" sz="3600" b="1"/>
              <a:t>～</a:t>
            </a:r>
            <a:r>
              <a:rPr lang="en-US" altLang="zh-TW" sz="3600" b="1"/>
              <a:t>29</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，請你們猜猜看，老師拳頭裡握著什麼</a:t>
            </a:r>
            <a:r>
              <a:rPr lang="zh-TW" altLang="en-US" sz="3600" b="1" smtClean="0"/>
              <a:t>東西？</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19837"/>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，雖然亨利所遇到的只是一場夢，但也讓他更懂得珍惜身為小孩的幸福，也慶幸自己還保有孩子的純真與善良。</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73578" y="2551837"/>
            <a:ext cx="759684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這個東西很特別呵，我們每個人都需要它，天天都需要它，如果少了它我們的生命還會有危險</a:t>
            </a:r>
            <a:r>
              <a:rPr lang="zh-TW" altLang="en-US" sz="3600" b="1" smtClean="0"/>
              <a:t>呢</a:t>
            </a:r>
            <a:r>
              <a:rPr lang="zh-TW" altLang="en-US" sz="3600" b="1"/>
              <a:t>！</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551837"/>
            <a:ext cx="721880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最特別的是，這個東西到處都有，很容易便可拿得到，還是免費的呢？請大家猜猜這是什麼東西？</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723183" y="3105834"/>
            <a:ext cx="569763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你們有看到那個東西了嗎？</a:t>
            </a:r>
            <a:endParaRPr lang="en-US" sz="3600" b="1"/>
          </a:p>
        </p:txBody>
      </p:sp>
    </p:spTree>
    <p:extLst>
      <p:ext uri="{BB962C8B-B14F-4D97-AF65-F5344CB8AC3E}">
        <p14:creationId xmlns:p14="http://schemas.microsoft.com/office/powerpoint/2010/main" val="2404658297"/>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小活動──看不見卻存在的東西</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a:t>
            </a:r>
            <a:r>
              <a:rPr lang="zh-TW" altLang="en-US" sz="3600" b="1"/>
              <a:t>都說對了，世界上確實有很多「看不見卻存在的東西</a:t>
            </a:r>
            <a:r>
              <a:rPr lang="zh-TW" altLang="en-US" sz="3600" b="1" smtClean="0"/>
              <a:t>」。</a:t>
            </a:r>
            <a:endParaRPr lang="en-US" altLang="zh-TW" sz="3600" b="1" smtClean="0"/>
          </a:p>
          <a:p>
            <a:endParaRPr lang="en-US" altLang="zh-TW" sz="3600" b="1"/>
          </a:p>
          <a:p>
            <a:r>
              <a:rPr lang="zh-TW" altLang="en-US" sz="3600" b="1" smtClean="0"/>
              <a:t>我們看不見</a:t>
            </a:r>
            <a:r>
              <a:rPr lang="zh-TW" altLang="en-US" sz="3600" b="1"/>
              <a:t>耶穌，但我們都知道耶穌在我們的心中，可是耶穌的宗徒多默卻不肯相信，怎麼會這樣呢？</a:t>
            </a:r>
          </a:p>
        </p:txBody>
      </p:sp>
    </p:spTree>
    <p:extLst>
      <p:ext uri="{BB962C8B-B14F-4D97-AF65-F5344CB8AC3E}">
        <p14:creationId xmlns:p14="http://schemas.microsoft.com/office/powerpoint/2010/main" val="3425409078"/>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237963"/>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3068960"/>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小朋友，耶穌受難</a:t>
            </a:r>
            <a:r>
              <a:rPr lang="zh-TW" altLang="en-US" sz="3600" b="1" smtClean="0"/>
              <a:t>後三日復活，復活的那天</a:t>
            </a:r>
            <a:r>
              <a:rPr lang="zh-TW" altLang="en-US" sz="3600" b="1"/>
              <a:t>晚上，宗徒們躲在門窗緊閉的屋裡</a:t>
            </a:r>
            <a:r>
              <a:rPr lang="zh-TW" altLang="en-US" sz="3600" b="1" smtClean="0"/>
              <a:t>，耶穌便</a:t>
            </a:r>
            <a:r>
              <a:rPr lang="zh-TW" altLang="en-US" sz="3600" b="1"/>
              <a:t>悄悄的來到他們中間。</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耶穌出現時，宗徒們全驚呆了，不知該說什麼，耶穌對他們說：「願你們平安！」大家回神過來後，認出是老師耶穌，興奮不已。</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那晚宗徒多默不在場，回來後聽大家說看到復活的耶穌，多默卻說：「怎麼可能？我才不相信呢！」</a:t>
            </a:r>
          </a:p>
        </p:txBody>
      </p:sp>
    </p:spTree>
    <p:extLst>
      <p:ext uri="{BB962C8B-B14F-4D97-AF65-F5344CB8AC3E}">
        <p14:creationId xmlns:p14="http://schemas.microsoft.com/office/powerpoint/2010/main" val="596889006"/>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不管大家怎麼說，多默總是不相信，還很肯定的說：「除非我看見老師手上的釘孔，用我的指頭探入釘孔，用我的手探入祂的肋膀，我是絕不相信。」</a:t>
            </a:r>
          </a:p>
        </p:txBody>
      </p:sp>
    </p:spTree>
    <p:extLst>
      <p:ext uri="{BB962C8B-B14F-4D97-AF65-F5344CB8AC3E}">
        <p14:creationId xmlns:p14="http://schemas.microsoft.com/office/powerpoint/2010/main" val="3944364328"/>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大家因為清楚的見到</a:t>
            </a:r>
            <a:r>
              <a:rPr lang="zh-TW" altLang="en-US" sz="3600" b="1">
                <a:latin typeface="新細明體"/>
                <a:ea typeface="新細明體"/>
              </a:rPr>
              <a:t>了耶穌，才高興</a:t>
            </a:r>
            <a:r>
              <a:rPr lang="zh-TW" altLang="en-US" sz="3600" b="1" smtClean="0">
                <a:latin typeface="新細明體"/>
                <a:ea typeface="新細明體"/>
              </a:rPr>
              <a:t>的和他分享</a:t>
            </a:r>
            <a:r>
              <a:rPr lang="zh-TW" altLang="en-US" sz="3600" b="1">
                <a:latin typeface="新細明體"/>
                <a:ea typeface="新細明體"/>
              </a:rPr>
              <a:t>這份喜悅，沒想到他卻這麼固執，認為大家是在騙他。</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這也是耶穌要特別提醒我們的，要像小孩一樣的純真、善良，才能進天主的國。</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151620" y="3105834"/>
            <a:ext cx="68407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現在，我們一起來誦讀這段聖言。</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過了八天，耶穌又出現在宗徒們中間，多默也在場，耶穌第一句話還是：「願你們平安！」</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大家再次看到耶穌，心裡好開心，希望耶穌這次可以不要離開，永遠和他們在一起。</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耶穌走近多默，伸手對他說：「多默，你說要以手探入我手上釘孔才相信，來吧，用手指頭探入我的手看看，也探入我的肋膀看看。」</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耶穌看著滿臉驚訝的多默：「你說除非看見了，否則絕不相信，如今看見了，願意相信嗎？你們跟我這麼久了，要做個有信德的人，不要成為那沒信德的。」</a:t>
            </a:r>
          </a:p>
        </p:txBody>
      </p:sp>
    </p:spTree>
    <p:extLst>
      <p:ext uri="{BB962C8B-B14F-4D97-AF65-F5344CB8AC3E}">
        <p14:creationId xmlns:p14="http://schemas.microsoft.com/office/powerpoint/2010/main" val="507007507"/>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耶穌扶起多默</a:t>
            </a:r>
            <a:r>
              <a:rPr lang="zh-TW" altLang="en-US" sz="3600" b="1" smtClean="0">
                <a:latin typeface="新細明體"/>
                <a:ea typeface="新細明體"/>
              </a:rPr>
              <a:t>，對宗</a:t>
            </a:r>
            <a:r>
              <a:rPr lang="zh-TW" altLang="en-US" sz="3600" b="1">
                <a:latin typeface="新細明體"/>
                <a:ea typeface="新細明體"/>
              </a:rPr>
              <a:t>徒</a:t>
            </a:r>
            <a:r>
              <a:rPr lang="zh-TW" altLang="en-US" sz="3600" b="1" smtClean="0">
                <a:latin typeface="新細明體"/>
                <a:ea typeface="新細明體"/>
              </a:rPr>
              <a:t>們</a:t>
            </a:r>
            <a:r>
              <a:rPr lang="zh-TW" altLang="en-US" sz="3600" b="1">
                <a:latin typeface="新細明體"/>
                <a:ea typeface="新細明體"/>
              </a:rPr>
              <a:t>說：「你們都是見證人，因為看見了才相信嗎？那些不在場沒看見的，和許多根本沒機會看見的，他們願意相信才真是有福！」</a:t>
            </a:r>
          </a:p>
        </p:txBody>
      </p:sp>
    </p:spTree>
    <p:extLst>
      <p:ext uri="{BB962C8B-B14F-4D97-AF65-F5344CB8AC3E}">
        <p14:creationId xmlns:p14="http://schemas.microsoft.com/office/powerpoint/2010/main" val="3116574838"/>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耶穌給了我們這些沒機會看見復活耶穌的人，一個充滿祝福的承諾，</a:t>
            </a:r>
            <a:r>
              <a:rPr lang="zh-TW" altLang="en-US" sz="3600" b="1" smtClean="0">
                <a:latin typeface="新細明體"/>
                <a:ea typeface="新細明體"/>
              </a:rPr>
              <a:t>我們不可能</a:t>
            </a:r>
            <a:r>
              <a:rPr lang="zh-TW" altLang="en-US" sz="3600" b="1">
                <a:latin typeface="新細明體"/>
                <a:ea typeface="新細明體"/>
              </a:rPr>
              <a:t>看見</a:t>
            </a:r>
            <a:r>
              <a:rPr lang="en-US" altLang="zh-TW" sz="3600" b="1">
                <a:latin typeface="新細明體"/>
                <a:ea typeface="新細明體"/>
              </a:rPr>
              <a:t>2000</a:t>
            </a:r>
            <a:r>
              <a:rPr lang="zh-TW" altLang="en-US" sz="3600" b="1">
                <a:latin typeface="新細明體"/>
                <a:ea typeface="新細明體"/>
              </a:rPr>
              <a:t>多年前的耶穌，但只要我們相信耶穌和我們在一起，便是有福的。</a:t>
            </a:r>
          </a:p>
        </p:txBody>
      </p:sp>
    </p:spTree>
    <p:extLst>
      <p:ext uri="{BB962C8B-B14F-4D97-AF65-F5344CB8AC3E}">
        <p14:creationId xmlns:p14="http://schemas.microsoft.com/office/powerpoint/2010/main" val="2945651629"/>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這些考驗也會帶給他們許多的痛苦，就像耶穌自己面對十字架的痛苦一樣，如果害怕痛苦就躲起來，那恐怕哪裡也去不了了。</a:t>
            </a:r>
          </a:p>
        </p:txBody>
      </p:sp>
    </p:spTree>
    <p:extLst>
      <p:ext uri="{BB962C8B-B14F-4D97-AF65-F5344CB8AC3E}">
        <p14:creationId xmlns:p14="http://schemas.microsoft.com/office/powerpoint/2010/main" val="4207013235"/>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有太多東西是我們看不見的，空氣、聲音、電波、去世的祖先、歷史上的先人等，但這些都確實存在，我們完全不需要懷疑。</a:t>
            </a:r>
          </a:p>
        </p:txBody>
      </p:sp>
    </p:spTree>
    <p:extLst>
      <p:ext uri="{BB962C8B-B14F-4D97-AF65-F5344CB8AC3E}">
        <p14:creationId xmlns:p14="http://schemas.microsoft.com/office/powerpoint/2010/main" val="585315020"/>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復活的耶穌，我們沒見過</a:t>
            </a:r>
            <a:r>
              <a:rPr lang="zh-TW" altLang="en-US" sz="3600" b="1" smtClean="0">
                <a:latin typeface="新細明體"/>
                <a:ea typeface="新細明體"/>
              </a:rPr>
              <a:t>，但</a:t>
            </a:r>
            <a:r>
              <a:rPr lang="zh-TW" altLang="en-US" sz="3600" b="1">
                <a:latin typeface="新細明體"/>
                <a:ea typeface="新細明體"/>
              </a:rPr>
              <a:t>我們都知道，願意相信耶穌的人真是有福，這是祂親自留給我們的祝福！</a:t>
            </a:r>
          </a:p>
        </p:txBody>
      </p:sp>
    </p:spTree>
    <p:extLst>
      <p:ext uri="{BB962C8B-B14F-4D97-AF65-F5344CB8AC3E}">
        <p14:creationId xmlns:p14="http://schemas.microsoft.com/office/powerpoint/2010/main" val="466781494"/>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在生活中，我們可以做些什麼來幫助自己，常常保持孩子的純真與善良？</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耶穌受難後，司祭長和長老還是派兵四處抓耶穌的宗徒</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復活後的那天晚上顯現在宗徒們中間，耶穌和他們說了什麼？</a:t>
            </a:r>
          </a:p>
        </p:txBody>
      </p:sp>
    </p:spTree>
    <p:extLst>
      <p:ext uri="{BB962C8B-B14F-4D97-AF65-F5344CB8AC3E}">
        <p14:creationId xmlns:p14="http://schemas.microsoft.com/office/powerpoint/2010/main" val="2058834310"/>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顯現的那天宗徒多默不在場，為什麼他不相信耶穌已經復活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宗</a:t>
            </a:r>
            <a:r>
              <a:rPr lang="zh-TW" altLang="en-US" sz="3600" b="1">
                <a:latin typeface="新細明體"/>
                <a:ea typeface="新細明體"/>
              </a:rPr>
              <a:t>徒們一再告知耶穌復活，為什麼多默還是不肯相信？</a:t>
            </a:r>
          </a:p>
        </p:txBody>
      </p:sp>
    </p:spTree>
    <p:extLst>
      <p:ext uri="{BB962C8B-B14F-4D97-AF65-F5344CB8AC3E}">
        <p14:creationId xmlns:p14="http://schemas.microsoft.com/office/powerpoint/2010/main" val="3367094419"/>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多</a:t>
            </a:r>
            <a:r>
              <a:rPr lang="zh-TW" altLang="en-US" sz="3600" b="1">
                <a:latin typeface="新細明體"/>
                <a:ea typeface="新細明體"/>
              </a:rPr>
              <a:t>默說除非他親眼看見，親手摸到才要相信，這樣有錯嗎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多</a:t>
            </a:r>
            <a:r>
              <a:rPr lang="zh-TW" altLang="en-US" sz="3600" b="1">
                <a:latin typeface="新細明體"/>
                <a:ea typeface="新細明體"/>
              </a:rPr>
              <a:t>默提出的疑問是有道理的，還是他太固執了？</a:t>
            </a:r>
          </a:p>
        </p:txBody>
      </p:sp>
    </p:spTree>
    <p:extLst>
      <p:ext uri="{BB962C8B-B14F-4D97-AF65-F5344CB8AC3E}">
        <p14:creationId xmlns:p14="http://schemas.microsoft.com/office/powerpoint/2010/main" val="2265820408"/>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7.</a:t>
            </a:r>
            <a:r>
              <a:rPr lang="zh-TW" altLang="en-US" sz="3600" b="1" smtClean="0">
                <a:latin typeface="新細明體"/>
                <a:ea typeface="新細明體"/>
              </a:rPr>
              <a:t>過了八天後，為什麼耶穌再次顯現在宗徒們中間？</a:t>
            </a:r>
            <a:endParaRPr lang="en-US" altLang="zh-TW" sz="3600" b="1" smtClean="0">
              <a:latin typeface="新細明體"/>
              <a:ea typeface="新細明體"/>
            </a:endParaRPr>
          </a:p>
          <a:p>
            <a:endParaRPr lang="zh-TW" altLang="en-US" sz="3600" b="1" smtClean="0">
              <a:latin typeface="新細明體"/>
              <a:ea typeface="新細明體"/>
            </a:endParaRPr>
          </a:p>
          <a:p>
            <a:r>
              <a:rPr lang="en-US" altLang="zh-TW" sz="3600" b="1" smtClean="0">
                <a:latin typeface="新細明體"/>
                <a:ea typeface="新細明體"/>
              </a:rPr>
              <a:t>8.</a:t>
            </a:r>
            <a:r>
              <a:rPr lang="zh-TW" altLang="en-US" sz="3600" b="1" smtClean="0">
                <a:latin typeface="新細明體"/>
                <a:ea typeface="新細明體"/>
              </a:rPr>
              <a:t>耶穌再次顯現在宗徒們中間時，發生了什麼事？</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耶穌知道多默曾說過「我要將手探入祂手上釘孔才要相信」</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耶穌跟多默說，期望他成為有信德的人？</a:t>
            </a:r>
          </a:p>
        </p:txBody>
      </p:sp>
    </p:spTree>
    <p:extLst>
      <p:ext uri="{BB962C8B-B14F-4D97-AF65-F5344CB8AC3E}">
        <p14:creationId xmlns:p14="http://schemas.microsoft.com/office/powerpoint/2010/main" val="1787880651"/>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耶穌跟宗徒說「那沒有看見而相信的才真是有福」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願意成為耶穌說的「那沒看見而相信的」人嗎？</a:t>
            </a:r>
          </a:p>
        </p:txBody>
      </p:sp>
    </p:spTree>
    <p:extLst>
      <p:ext uri="{BB962C8B-B14F-4D97-AF65-F5344CB8AC3E}">
        <p14:creationId xmlns:p14="http://schemas.microsoft.com/office/powerpoint/2010/main" val="1678982790"/>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上</a:t>
            </a:r>
            <a:r>
              <a:rPr lang="en-US" altLang="zh-TW" sz="3600" b="1" smtClean="0">
                <a:latin typeface="+mj-ea"/>
                <a:ea typeface="+mj-ea"/>
              </a:rPr>
              <a:t>-18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那沒看見我而相信我的，是有福的！</a:t>
            </a:r>
            <a:r>
              <a:rPr lang="en-US" altLang="zh-TW" sz="3600" b="1"/>
              <a:t>』</a:t>
            </a:r>
            <a:r>
              <a:rPr lang="zh-TW" altLang="en-US" sz="3600" b="1"/>
              <a:t>」（若</a:t>
            </a:r>
            <a:r>
              <a:rPr lang="en-US" altLang="zh-TW" sz="3600" b="1"/>
              <a:t>20,29</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小茵的故事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，小茵聽到小珮家裡真實的情況，才明瞭自己是多麼幸福，想起爸媽對自己的愛，雖然看不見，卻在每天生活裡的陪伴中都感受到了。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a:latin typeface="+mj-ea"/>
              </a:rPr>
              <a:t>-</a:t>
            </a:r>
            <a:r>
              <a:rPr lang="en-US" altLang="zh-TW" sz="3600" b="1" smtClean="0">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耶穌也是這樣愛我們，我們雖然看不見祂，卻不需要像多默一樣，非得伸手探入耶穌手上的釘孔，只要相信，耶穌便和我們在一起。</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在生活中，我們可以做些什麼，來幫助自己更成為耶穌說的「有信德的人」？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上</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254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耶穌今天藉著多默的故事，留給我們一個充滿祝福的承諾──那沒有看見而相信的人真是有福。</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耶穌知道人總是會有許多疑問，又看不清楚真相，像小茵一樣，以為小珮父母很愛她，給她好多東西。</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我們不需要再像多默一樣有疑問，只要相信便是耶穌說的「有信德的人」，何其幸運又幸福！</a:t>
            </a:r>
            <a:endParaRPr lang="en-US" altLang="zh-TW" sz="3600" b="1"/>
          </a:p>
        </p:txBody>
      </p:sp>
    </p:spTree>
    <p:extLst>
      <p:ext uri="{BB962C8B-B14F-4D97-AF65-F5344CB8AC3E}">
        <p14:creationId xmlns:p14="http://schemas.microsoft.com/office/powerpoint/2010/main" val="3170001167"/>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慈愛的耶穌，感謝祢留給我們這份充滿祝福的承諾，我們願意成為「有信德的人」，求祢幫助我們在生活中，懷著這份信德，緊緊跟隨祢。以上所求是因祢的名，阿們。</a:t>
            </a:r>
            <a:endParaRPr lang="en-US" altLang="zh-TW" sz="3600" b="1" smtClean="0"/>
          </a:p>
        </p:txBody>
      </p:sp>
    </p:spTree>
    <p:extLst>
      <p:ext uri="{BB962C8B-B14F-4D97-AF65-F5344CB8AC3E}">
        <p14:creationId xmlns:p14="http://schemas.microsoft.com/office/powerpoint/2010/main" val="2344320612"/>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耶穌海邊第三次顯現與宗徒共進早餐</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上</a:t>
            </a:r>
            <a:r>
              <a:rPr lang="en-US" altLang="zh-TW" sz="4800" b="1">
                <a:solidFill>
                  <a:srgbClr val="7195C1"/>
                </a:solidFill>
                <a:latin typeface="Microsoft JhengHei Light" panose="020b0304030504040204" pitchFamily="34" charset="-120"/>
                <a:ea typeface="Microsoft JhengHei Light" panose="020b0304030504040204" pitchFamily="34" charset="-120"/>
              </a:rPr>
              <a:t>-19</a:t>
            </a:r>
          </a:p>
        </p:txBody>
      </p:sp>
    </p:spTree>
    <p:extLst>
      <p:ext uri="{BB962C8B-B14F-4D97-AF65-F5344CB8AC3E}">
        <p14:creationId xmlns:p14="http://schemas.microsoft.com/office/powerpoint/2010/main" val="3593360294"/>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課前禱： </a:t>
            </a:r>
            <a:endParaRPr lang="en-US" sz="4800" b="1">
              <a:solidFill>
                <a:srgbClr val="7195C1"/>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親愛的主耶穌，祢是那麼的愛我們，在生活中常常派小天使陪伴、照顧著我們，求祢幫助我們都能成為天父爸爸的好孩子。以上祈求是因祢的名。阿們。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265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5293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耶穌今天特別告訴我們，做為小孩的幸福，祂非常喜愛孩子親近祂，看到孩子圍繞在祂身旁，便特別開心。</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21,4~14</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小朋友，你們在學校有沒有自己喜歡的同學呢？</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73578" y="2828835"/>
            <a:ext cx="75968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和喜歡的同學一起玩的時，都玩些什麼遊戲啊？</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有誰願意和大家分享一下，在學校和好同學一起玩的經驗呢？</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2644170"/>
            <a:ext cx="91440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4800" b="1"/>
              <a:t>為什麼沒有人理我？</a:t>
            </a:r>
            <a:endParaRPr lang="en-US" altLang="zh-TW" sz="4800" b="1"/>
          </a:p>
          <a:p>
            <a:pPr algn="ctr"/>
            <a:r>
              <a:rPr lang="zh-HK" altLang="zh-TW" sz="4800" b="1"/>
              <a:t>琪琪</a:t>
            </a:r>
            <a:r>
              <a:rPr lang="zh-TW" altLang="zh-TW" sz="4800" b="1"/>
              <a:t>的故事</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我們都知道每個人都需要有朋友，可是要去哪裡找這麼好的朋友呢？</a:t>
            </a:r>
            <a:endParaRPr lang="en-US" altLang="zh-TW" sz="3600" b="1"/>
          </a:p>
          <a:p>
            <a:endParaRPr lang="en-US" altLang="zh-TW" sz="3600" b="1"/>
          </a:p>
          <a:p>
            <a:r>
              <a:rPr lang="zh-TW" altLang="en-US" sz="3600" b="1"/>
              <a:t>今天，我們就來看看，有一位好朋友一直在我們的身旁，等著我們去發現呢！</a:t>
            </a:r>
          </a:p>
        </p:txBody>
      </p:sp>
    </p:spTree>
    <p:extLst>
      <p:ext uri="{BB962C8B-B14F-4D97-AF65-F5344CB8AC3E}">
        <p14:creationId xmlns:p14="http://schemas.microsoft.com/office/powerpoint/2010/main" val="3425409078"/>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20840"/>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51837"/>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耶穌在宣講福音時，找了</a:t>
            </a:r>
            <a:r>
              <a:rPr lang="en-US" altLang="zh-TW" sz="3600" b="1"/>
              <a:t>12</a:t>
            </a:r>
            <a:r>
              <a:rPr lang="zh-TW" altLang="en-US" sz="3600" b="1"/>
              <a:t>個人一起陪著祂四處宣講，這</a:t>
            </a:r>
            <a:r>
              <a:rPr lang="en-US" altLang="zh-TW" sz="3600" b="1"/>
              <a:t>12</a:t>
            </a:r>
            <a:r>
              <a:rPr lang="zh-TW" altLang="en-US" sz="3600" b="1"/>
              <a:t>個人就是教會常說的「</a:t>
            </a:r>
            <a:r>
              <a:rPr lang="en-US" altLang="zh-TW" sz="3600" b="1"/>
              <a:t>12</a:t>
            </a:r>
            <a:r>
              <a:rPr lang="zh-TW" altLang="en-US" sz="3600" b="1"/>
              <a:t>宗徒」，他們可說是耶穌最好的朋友。</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16832"/>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但在耶穌被抓去釘十字架、最需要他們的時候，他們卻沒有勇敢的為耶穌挺身而出，反而一個一個的跑走，只剩下若望一個人和耶穌的母親在十字架旁陪著耶穌。</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他們不是不愛耶穌，而是太害怕了，他們害怕自己也會被抓去，像耶穌一樣受十字架的苦刑。</a:t>
            </a:r>
          </a:p>
        </p:txBody>
      </p:sp>
    </p:spTree>
    <p:extLst>
      <p:ext uri="{BB962C8B-B14F-4D97-AF65-F5344CB8AC3E}">
        <p14:creationId xmlns:p14="http://schemas.microsoft.com/office/powerpoint/2010/main" val="596889006"/>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耶穌可以理解他們的害怕，也知道他們的軟弱，特別在自己死而復活後，好幾次顯現在他們中間，讓宗徒們知道自己一點也沒有責怪他們，還是那麼的愛他們。</a:t>
            </a:r>
          </a:p>
        </p:txBody>
      </p:sp>
    </p:spTree>
    <p:extLst>
      <p:ext uri="{BB962C8B-B14F-4D97-AF65-F5344CB8AC3E}">
        <p14:creationId xmlns:p14="http://schemas.microsoft.com/office/powerpoint/2010/main" val="3944364328"/>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耶穌也特別勸勉宗徒們和群眾，希望大家都可以像小孩一樣的純真與</a:t>
            </a:r>
            <a:r>
              <a:rPr lang="zh-TW" altLang="en-US" sz="3600" b="1" smtClean="0"/>
              <a:t>善良。</a:t>
            </a:r>
            <a:endParaRPr lang="en-US" sz="3600" b="1"/>
          </a:p>
        </p:txBody>
      </p:sp>
    </p:spTree>
    <p:extLst>
      <p:ext uri="{BB962C8B-B14F-4D97-AF65-F5344CB8AC3E}">
        <p14:creationId xmlns:p14="http://schemas.microsoft.com/office/powerpoint/2010/main" val="2910072046"/>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有一次在海邊，宗徒們打了一夜的魚都毫無所獲，正在一旁歇著時，耶穌來到他們面前，宗徒們卻沒有一個人認出是耶穌。</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耶穌故意問他們可有漁獲、能不能分給祂一些？他們已經忙了一夜毫無所獲，個個都無精打采，當然就隨意回了聲：「沒有。」</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耶穌告訴他們往右邊撒網一定會有收穫的。</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說也奇怪，正當他們往海裡撒下網的時候，立刻就撈了一大筆漁獲，多到連網子都快拉不上來。</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若望也在船上，馬上驚覺那叫他們往右邊撒網的，正是自己的老師</a:t>
            </a:r>
            <a:r>
              <a:rPr lang="en-US" altLang="zh-TW" sz="3600" b="1">
                <a:latin typeface="新細明體"/>
                <a:ea typeface="新細明體"/>
              </a:rPr>
              <a:t>——</a:t>
            </a:r>
            <a:r>
              <a:rPr lang="zh-TW" altLang="en-US" sz="3600" b="1">
                <a:latin typeface="新細明體"/>
                <a:ea typeface="新細明體"/>
              </a:rPr>
              <a:t>耶穌。</a:t>
            </a:r>
          </a:p>
        </p:txBody>
      </p:sp>
    </p:spTree>
    <p:extLst>
      <p:ext uri="{BB962C8B-B14F-4D97-AF65-F5344CB8AC3E}">
        <p14:creationId xmlns:p14="http://schemas.microsoft.com/office/powerpoint/2010/main" val="507007507"/>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他們個個都是又興奮、又驚喜，沒想到能夠再次看到自己想念的老師，也希望老師可以多陪陪他們，因為他們實在太需要老師了。</a:t>
            </a:r>
          </a:p>
        </p:txBody>
      </p:sp>
    </p:spTree>
    <p:extLst>
      <p:ext uri="{BB962C8B-B14F-4D97-AF65-F5344CB8AC3E}">
        <p14:creationId xmlns:p14="http://schemas.microsoft.com/office/powerpoint/2010/main" val="3116574838"/>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正當大家費勁的將那一大筆漁獲拉上岸時，一頓熱騰騰的早餐早已在岸邊等著他們。</a:t>
            </a:r>
          </a:p>
        </p:txBody>
      </p:sp>
    </p:spTree>
    <p:extLst>
      <p:ext uri="{BB962C8B-B14F-4D97-AF65-F5344CB8AC3E}">
        <p14:creationId xmlns:p14="http://schemas.microsoft.com/office/powerpoint/2010/main" val="2945651629"/>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大家都知道這頓早餐是愛他們的老師特別為他們準備的，也知道再也不可能找到任何比這更豐盛的餐點。</a:t>
            </a:r>
          </a:p>
        </p:txBody>
      </p:sp>
    </p:spTree>
    <p:extLst>
      <p:ext uri="{BB962C8B-B14F-4D97-AF65-F5344CB8AC3E}">
        <p14:creationId xmlns:p14="http://schemas.microsoft.com/office/powerpoint/2010/main" val="4207013235"/>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看著眼前的人間美味，再加上內心的欣喜之情，一時之間，大家已經不知道要說什麼了，只能愣愣的站在那看著自己的老師。</a:t>
            </a:r>
          </a:p>
        </p:txBody>
      </p:sp>
    </p:spTree>
    <p:extLst>
      <p:ext uri="{BB962C8B-B14F-4D97-AF65-F5344CB8AC3E}">
        <p14:creationId xmlns:p14="http://schemas.microsoft.com/office/powerpoint/2010/main" val="585315020"/>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耶穌看著他們，知道他們內心也許有些許猶豫，便招呼他們坐下，陪他們一起享用這難得的一餐。</a:t>
            </a:r>
          </a:p>
        </p:txBody>
      </p:sp>
    </p:spTree>
    <p:extLst>
      <p:ext uri="{BB962C8B-B14F-4D97-AF65-F5344CB8AC3E}">
        <p14:creationId xmlns:p14="http://schemas.microsoft.com/office/powerpoint/2010/main" val="466781494"/>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105834"/>
            <a:ext cx="702078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你們願意分享自己害怕的經驗嗎？</a:t>
            </a:r>
            <a:endParaRPr lang="zh-TW" altLang="en-US" sz="3600" b="1"/>
          </a:p>
        </p:txBody>
      </p:sp>
    </p:spTree>
    <p:extLst>
      <p:ext uri="{BB962C8B-B14F-4D97-AF65-F5344CB8AC3E}">
        <p14:creationId xmlns:p14="http://schemas.microsoft.com/office/powerpoint/2010/main" val="2158368090"/>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如果大家都願意像孩子一樣的純真，一心渴望和耶穌在一起，也像孩子一樣的善良，全心的期待圍繞在耶穌身旁，那就是耶穌所宣講的天主的國度了。</a:t>
            </a:r>
            <a:endParaRPr lang="en-US" altLang="zh-TW" sz="3600" b="1"/>
          </a:p>
        </p:txBody>
      </p:sp>
    </p:spTree>
    <p:extLst>
      <p:ext uri="{BB962C8B-B14F-4D97-AF65-F5344CB8AC3E}">
        <p14:creationId xmlns:p14="http://schemas.microsoft.com/office/powerpoint/2010/main" val="2719189694"/>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用餐之間，宗徒們可以感受到耶穌是這麼的愛他們，耶穌知道宗徒們不是因為不愛祂，才在最需要他們的支持時拋棄祂、離祂而去。</a:t>
            </a:r>
          </a:p>
        </p:txBody>
      </p:sp>
    </p:spTree>
    <p:extLst>
      <p:ext uri="{BB962C8B-B14F-4D97-AF65-F5344CB8AC3E}">
        <p14:creationId xmlns:p14="http://schemas.microsoft.com/office/powerpoint/2010/main" val="1876125821"/>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耶穌也知道宗徒們是這麼的軟弱，即便內心愛祂，在面對生死關頭時依然會因為害怕而選擇離開，這是人之常情，發怒是多餘、苛責更是於事無補。</a:t>
            </a:r>
          </a:p>
        </p:txBody>
      </p:sp>
    </p:spTree>
    <p:extLst>
      <p:ext uri="{BB962C8B-B14F-4D97-AF65-F5344CB8AC3E}">
        <p14:creationId xmlns:p14="http://schemas.microsoft.com/office/powerpoint/2010/main" val="1214446850"/>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耶穌知道當他們看到老師已經不在身旁、頓時失去人生方向，只能重操舊業回到海邊捕魚。</a:t>
            </a:r>
          </a:p>
        </p:txBody>
      </p:sp>
    </p:spTree>
    <p:extLst>
      <p:ext uri="{BB962C8B-B14F-4D97-AF65-F5344CB8AC3E}">
        <p14:creationId xmlns:p14="http://schemas.microsoft.com/office/powerpoint/2010/main" val="936777334"/>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而耶穌一點點的支持，就能燃起他們心中的熱火，再次看到自己的使命與宣講福音的熱誠。。</a:t>
            </a:r>
          </a:p>
        </p:txBody>
      </p:sp>
    </p:spTree>
    <p:extLst>
      <p:ext uri="{BB962C8B-B14F-4D97-AF65-F5344CB8AC3E}">
        <p14:creationId xmlns:p14="http://schemas.microsoft.com/office/powerpoint/2010/main" val="3927660281"/>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這是一頓永遠值得懷念、無限美好的早餐，是好友難得相逢再聚、共享友誼的時刻，在這裡充滿著過去老師和學生之間滿滿的愛與回憶。</a:t>
            </a:r>
          </a:p>
        </p:txBody>
      </p:sp>
    </p:spTree>
    <p:extLst>
      <p:ext uri="{BB962C8B-B14F-4D97-AF65-F5344CB8AC3E}">
        <p14:creationId xmlns:p14="http://schemas.microsoft.com/office/powerpoint/2010/main" val="2497818997"/>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忘不掉的情誼是你我共同走過的點點滴滴，留下的是我們肩併著肩一起奮鬥的痕跡，要珍惜的是曾經擁有的這麼一位亦師亦友的知心伙伴</a:t>
            </a:r>
            <a:r>
              <a:rPr lang="en-US" altLang="zh-TW" sz="3600" b="1">
                <a:latin typeface="新細明體"/>
                <a:ea typeface="新細明體"/>
              </a:rPr>
              <a:t>——</a:t>
            </a:r>
            <a:r>
              <a:rPr lang="zh-TW" altLang="en-US" sz="3600" b="1">
                <a:latin typeface="新細明體"/>
                <a:ea typeface="新細明體"/>
              </a:rPr>
              <a:t>耶穌！</a:t>
            </a:r>
          </a:p>
        </p:txBody>
      </p:sp>
    </p:spTree>
    <p:extLst>
      <p:ext uri="{BB962C8B-B14F-4D97-AF65-F5344CB8AC3E}">
        <p14:creationId xmlns:p14="http://schemas.microsoft.com/office/powerpoint/2010/main" val="1228388030"/>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耶穌最好的朋友是誰？</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 為什麼耶穌被釘十字架時，他的好朋友們都躲起來了？</a:t>
            </a:r>
          </a:p>
        </p:txBody>
      </p:sp>
    </p:spTree>
    <p:extLst>
      <p:ext uri="{BB962C8B-B14F-4D97-AF65-F5344CB8AC3E}">
        <p14:creationId xmlns:p14="http://schemas.microsoft.com/office/powerpoint/2010/main" val="2058834310"/>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27584"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 宗徒們躲起來時，耶穌有很難過嗎？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你覺得宗徒們都躲起來，是因為他們不愛耶穌嗎？</a:t>
            </a:r>
          </a:p>
        </p:txBody>
      </p:sp>
    </p:spTree>
    <p:extLst>
      <p:ext uri="{BB962C8B-B14F-4D97-AF65-F5344CB8AC3E}">
        <p14:creationId xmlns:p14="http://schemas.microsoft.com/office/powerpoint/2010/main" val="3367094419"/>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耶穌復活後為什麼會特別多次顯現，和宗徒們在一起？</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當宗徒們在海邊捕魚時，為什麼耶穌會要他們往右邊撒網？</a:t>
            </a:r>
          </a:p>
        </p:txBody>
      </p:sp>
    </p:spTree>
    <p:extLst>
      <p:ext uri="{BB962C8B-B14F-4D97-AF65-F5344CB8AC3E}">
        <p14:creationId xmlns:p14="http://schemas.microsoft.com/office/powerpoint/2010/main" val="2265820408"/>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為什麼宗徒們將魚撈上岸時，耶穌會為他們準備了早餐？</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為什麼那頓早餐會讓宗徒們特別感受到耶穌對他們的愛？</a:t>
            </a:r>
          </a:p>
        </p:txBody>
      </p:sp>
    </p:spTree>
    <p:extLst>
      <p:ext uri="{BB962C8B-B14F-4D97-AF65-F5344CB8AC3E}">
        <p14:creationId xmlns:p14="http://schemas.microsoft.com/office/powerpoint/2010/main" val="4140033755"/>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844824"/>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親愛的主耶穌，謝謝祢這麼喜愛我們，還特別肯定孩子的純真與善良，求祢幫助我們常常保有，祢所喜愛的純真與善良，在生活中也能以這樣的純真和善良，對待我們身邊的人。以上所求是因祢的名，阿們。</a:t>
            </a:r>
            <a:endParaRPr lang="en-US" sz="3600" b="1"/>
          </a:p>
        </p:txBody>
      </p:sp>
    </p:spTree>
    <p:extLst>
      <p:ext uri="{BB962C8B-B14F-4D97-AF65-F5344CB8AC3E}">
        <p14:creationId xmlns:p14="http://schemas.microsoft.com/office/powerpoint/2010/main" val="3015814864"/>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耶穌為宗徒們準備早餐只是因為他們肚子餓了嗎？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耶穌是宗徒們的老師，做老師的幫學生準備早餐會很奇怪嗎？</a:t>
            </a:r>
          </a:p>
        </p:txBody>
      </p:sp>
    </p:spTree>
    <p:extLst>
      <p:ext uri="{BB962C8B-B14F-4D97-AF65-F5344CB8AC3E}">
        <p14:creationId xmlns:p14="http://schemas.microsoft.com/office/powerpoint/2010/main" val="1787880651"/>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42088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耶穌比較像是好老師還是好朋友？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你希望耶穌是你的好老師還是好朋友？</a:t>
            </a:r>
          </a:p>
        </p:txBody>
      </p:sp>
    </p:spTree>
    <p:extLst>
      <p:ext uri="{BB962C8B-B14F-4D97-AF65-F5344CB8AC3E}">
        <p14:creationId xmlns:p14="http://schemas.microsoft.com/office/powerpoint/2010/main" val="1678982790"/>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3</a:t>
            </a:r>
            <a:r>
              <a:rPr lang="zh-TW" altLang="en-US" sz="3600" b="1">
                <a:latin typeface="+mj-ea"/>
                <a:ea typeface="+mj-ea"/>
              </a:rPr>
              <a:t>上</a:t>
            </a:r>
            <a:r>
              <a:rPr lang="en-US" altLang="zh-TW" sz="3600" b="1">
                <a:latin typeface="+mj-ea"/>
                <a:ea typeface="+mj-ea"/>
              </a:rPr>
              <a:t>-19</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「耶穌從死者中復活後，向門徒顯現，這已是第三次。」</a:t>
            </a:r>
            <a:r>
              <a:rPr lang="en-US" altLang="zh-TW" sz="3600" b="1"/>
              <a:t>(</a:t>
            </a:r>
            <a:r>
              <a:rPr lang="zh-TW" altLang="en-US" sz="3600" b="1"/>
              <a:t>若</a:t>
            </a:r>
            <a:r>
              <a:rPr lang="en-US" altLang="zh-TW" sz="3600" b="1"/>
              <a:t>21</a:t>
            </a:r>
            <a:r>
              <a:rPr lang="zh-TW" altLang="en-US" sz="3600" b="1"/>
              <a:t>，</a:t>
            </a:r>
            <a:r>
              <a:rPr lang="en-US" altLang="zh-TW" sz="3600" b="1"/>
              <a:t>14)</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小杰的故事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活出信仰</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780928"/>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小朋友，今天從耶穌第三次顯現的故事中，我們看到耶穌真是一位不可多得的好朋友。</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祂完全不在意自己是宗徒們的老師，不但體諒他們的軟弱，一點也不責怪他們。</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還在他們最無助的時候幫助他們、為他們準備美味的早餐，使他們有足夠的勇氣與力量，繼續面對未來的考驗。</a:t>
            </a:r>
            <a:endParaRPr lang="en-US" altLang="zh-TW" sz="3600" b="1"/>
          </a:p>
        </p:txBody>
      </p:sp>
    </p:spTree>
    <p:extLst>
      <p:ext uri="{BB962C8B-B14F-4D97-AF65-F5344CB8AC3E}">
        <p14:creationId xmlns:p14="http://schemas.microsoft.com/office/powerpoint/2010/main" val="1874552046"/>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珍貴的友誼是需要用心經營的，幸好小杰忍住了那即將出口的話，才保住和大元之間的友誼。</a:t>
            </a:r>
            <a:endParaRPr lang="en-US" altLang="zh-TW" sz="3600" b="1"/>
          </a:p>
          <a:p>
            <a:endParaRPr lang="en-US" altLang="zh-TW" sz="3600" b="1"/>
          </a:p>
          <a:p>
            <a:r>
              <a:rPr lang="zh-TW" altLang="en-US" sz="3600" b="1"/>
              <a:t>耶穌也邀請我們成為祂的好朋友。</a:t>
            </a:r>
            <a:endParaRPr lang="en-US" altLang="zh-TW" sz="3600" b="1"/>
          </a:p>
        </p:txBody>
      </p:sp>
    </p:spTree>
    <p:extLst>
      <p:ext uri="{BB962C8B-B14F-4D97-AF65-F5344CB8AC3E}">
        <p14:creationId xmlns:p14="http://schemas.microsoft.com/office/powerpoint/2010/main" val="1961010023"/>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在生活中，我們可以做些什麼來加深我們和耶穌的這份友誼？</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39052" y="2492896"/>
            <a:ext cx="820891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惡園戶比喻</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園主</a:t>
            </a:r>
            <a:r>
              <a:rPr lang="zh-TW" altLang="en-US" sz="6000" b="1">
                <a:ea typeface="Microsoft JhengHei Light" panose="020b0304030504040204"/>
              </a:rPr>
              <a:t>愛子不得敬重遇害</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39052"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p>
        </p:txBody>
      </p:sp>
    </p:spTree>
    <p:extLst>
      <p:ext uri="{BB962C8B-B14F-4D97-AF65-F5344CB8AC3E}">
        <p14:creationId xmlns:p14="http://schemas.microsoft.com/office/powerpoint/2010/main" val="3593360294"/>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3</a:t>
            </a:r>
            <a:r>
              <a:rPr lang="zh-TW" altLang="en-US" sz="3600" b="1">
                <a:latin typeface="+mj-ea"/>
              </a:rPr>
              <a:t>上</a:t>
            </a:r>
            <a:r>
              <a:rPr lang="en-US" altLang="zh-TW" sz="3600" b="1">
                <a:latin typeface="+mj-ea"/>
              </a:rPr>
              <a:t>-19</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0240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主題總結</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en-US" sz="3600" b="1"/>
              <a:t>我們真是幸福，因為耶穌這麼的愛我們。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720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就像祂復活後多次顯現和宗徒們在一起，今天祂也藉著聖體聖事和我們在一起，我們要好好珍惜這份愛和友誼，在生活中常常記得和耶穌說話、親近祂，告訴祂我們也很愛祂，就像祂愛我們一樣。</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課後禱：</a:t>
            </a:r>
            <a:endParaRPr lang="en-US" sz="4800" b="1">
              <a:solidFill>
                <a:srgbClr val="7195C1"/>
              </a:solidFill>
            </a:endParaRPr>
          </a:p>
        </p:txBody>
      </p:sp>
      <p:sp>
        <p:nvSpPr>
          <p:cNvPr id="3" name="文字方塊 2"/>
          <p:cNvSpPr txBox="1"/>
          <p:nvPr/>
        </p:nvSpPr>
        <p:spPr>
          <a:xfrm>
            <a:off x="953598" y="2459797"/>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愛我們的主耶穌，今天我們聽了祢在復活後第三次顯現和宗徒們在一起的故事，知道祢是這麼的愛我們，我們一定會好好記在心裡。</a:t>
            </a:r>
            <a:endParaRPr lang="en-US" altLang="zh-TW" sz="3600" b="1"/>
          </a:p>
        </p:txBody>
      </p:sp>
    </p:spTree>
    <p:extLst>
      <p:ext uri="{BB962C8B-B14F-4D97-AF65-F5344CB8AC3E}">
        <p14:creationId xmlns:p14="http://schemas.microsoft.com/office/powerpoint/2010/main" val="2344320612"/>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459797"/>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求祢幫助我們在遇到任何困難時，都要學習信賴祢、依靠祢。我們的祈禱是因祢的名。阿們。</a:t>
            </a:r>
            <a:endParaRPr lang="en-US" altLang="zh-TW" sz="3600" b="1"/>
          </a:p>
        </p:txBody>
      </p:sp>
    </p:spTree>
    <p:extLst>
      <p:ext uri="{BB962C8B-B14F-4D97-AF65-F5344CB8AC3E}">
        <p14:creationId xmlns:p14="http://schemas.microsoft.com/office/powerpoint/2010/main" val="1104269368"/>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宗徒眼見雲彩及天使接送耶穌升天</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上</a:t>
            </a:r>
            <a:r>
              <a:rPr lang="en-US" altLang="zh-TW" sz="4800" b="1">
                <a:solidFill>
                  <a:srgbClr val="7195C1"/>
                </a:solidFill>
                <a:latin typeface="Microsoft JhengHei Light" panose="020b0304030504040204" pitchFamily="34" charset="-120"/>
                <a:ea typeface="Microsoft JhengHei Light" panose="020b0304030504040204" pitchFamily="34" charset="-120"/>
              </a:rPr>
              <a:t>-20</a:t>
            </a:r>
          </a:p>
        </p:txBody>
      </p:sp>
    </p:spTree>
    <p:extLst>
      <p:ext uri="{BB962C8B-B14F-4D97-AF65-F5344CB8AC3E}">
        <p14:creationId xmlns:p14="http://schemas.microsoft.com/office/powerpoint/2010/main" val="3593360294"/>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課前禱： </a:t>
            </a:r>
            <a:endParaRPr lang="en-US" sz="4800" b="1">
              <a:solidFill>
                <a:srgbClr val="7195C1"/>
              </a:solidFill>
            </a:endParaRPr>
          </a:p>
        </p:txBody>
      </p:sp>
      <p:sp>
        <p:nvSpPr>
          <p:cNvPr id="3" name="文字方塊 2"/>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親愛的主耶穌，謝謝祢來到我們中間，將天主的愛給了我們，也帶領我們每個星期都來上主日學聽老師的教導，求祢幫助我們今天認真學習，在生活中更加愛祢。以上所求是因祢的名，阿們。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馬爾谷福音</a:t>
            </a:r>
            <a:r>
              <a:rPr lang="en-US" altLang="zh-TW" sz="3600" b="1"/>
              <a:t>16,9</a:t>
            </a:r>
            <a:r>
              <a:rPr lang="zh-TW" altLang="zh-TW" sz="3600" b="1"/>
              <a:t>～</a:t>
            </a:r>
            <a:r>
              <a:rPr lang="en-US" altLang="zh-TW" sz="3600" b="1"/>
              <a:t>20</a:t>
            </a:r>
            <a:r>
              <a:rPr lang="zh-TW" altLang="zh-TW" sz="3600" b="1"/>
              <a:t>、宗</a:t>
            </a:r>
            <a:r>
              <a:rPr lang="en-US" altLang="zh-TW" sz="3600" b="1"/>
              <a:t>1,4</a:t>
            </a:r>
            <a:r>
              <a:rPr lang="zh-TW" altLang="zh-TW" sz="3600" b="1"/>
              <a:t>～</a:t>
            </a:r>
            <a:r>
              <a:rPr lang="en-US" altLang="zh-TW" sz="3600" b="1"/>
              <a:t>11</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小朋友，你們有看過天使嗎？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2240741" y="3105834"/>
            <a:ext cx="466251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有聽過天使的故事嗎？</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551837"/>
            <a:ext cx="721880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在演聖誕劇的時候一定也都會有天使，你們有扮演過天使嗎？知道天使是要做什麼的嗎？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小活動──小天使與小主人</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小朋友，看到小天使給自己的祝福的話，有沒有覺得自己好幸福啊。</a:t>
            </a:r>
            <a:endParaRPr lang="en-US" altLang="zh-TW" sz="3600" b="1"/>
          </a:p>
          <a:p>
            <a:endParaRPr lang="en-US" altLang="zh-TW" sz="3600" b="1"/>
          </a:p>
          <a:p>
            <a:r>
              <a:rPr lang="zh-TW" altLang="en-US" sz="3600" b="1"/>
              <a:t>今天我們就要來聽聽，耶穌在最後要離開自己的宗徒們時，送給了他們哪些祝福！</a:t>
            </a:r>
          </a:p>
        </p:txBody>
      </p:sp>
    </p:spTree>
    <p:extLst>
      <p:ext uri="{BB962C8B-B14F-4D97-AF65-F5344CB8AC3E}">
        <p14:creationId xmlns:p14="http://schemas.microsoft.com/office/powerpoint/2010/main" val="3425409078"/>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20840"/>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51837"/>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小朋友，我們都聽過耶穌復活的故事了，耶穌知道自己受難後，宗徒們一時都亂了分寸，也非常害怕，就好幾次顯現在他們中間。</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一方面祝福他們平安、安慰他們不要害怕，另一方面也讓他們做好心理準備，知道耶穌遲早要離開他們，回到天父那裡去。</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經過了</a:t>
            </a:r>
            <a:r>
              <a:rPr lang="en-US" altLang="zh-TW" sz="3600" b="1"/>
              <a:t>40</a:t>
            </a:r>
            <a:r>
              <a:rPr lang="zh-TW" altLang="en-US" sz="3600" b="1"/>
              <a:t>天，耶穌知道時候到了，就和宗徒們來到了加里肋亞山上。</a:t>
            </a:r>
          </a:p>
        </p:txBody>
      </p:sp>
    </p:spTree>
    <p:extLst>
      <p:ext uri="{BB962C8B-B14F-4D97-AF65-F5344CB8AC3E}">
        <p14:creationId xmlns:p14="http://schemas.microsoft.com/office/powerpoint/2010/main" val="596889006"/>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耶穌看著這一群跟著祂，多年來四處奔走的宗徒們，就非常不捨，就祝福他們說：「你們要去使萬民成為門徒，因父及子及聖神之名給他們施洗。看！我同你們天天在一起，直到今世的終結。」</a:t>
            </a:r>
          </a:p>
        </p:txBody>
      </p:sp>
    </p:spTree>
    <p:extLst>
      <p:ext uri="{BB962C8B-B14F-4D97-AF65-F5344CB8AC3E}">
        <p14:creationId xmlns:p14="http://schemas.microsoft.com/office/powerpoint/2010/main" val="3944364328"/>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耶穌給了宗徒們一項很偉大的使命，耶穌要宗徒們將親眼見過的，親耳聽到的，和親身經歷的，告訴那些還不認識耶穌的人。</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藉由宗徒們的見證，耶穌要將天主的愛和天主的恩典，賜給每一位願意相信的人，天天與他們在一起。</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親愛的天主，感謝祢一直在生活中陪伴我們、照顧我們，請祢教我要常常跟隨耶穌、時時向善。以上所求是奉主耶穌基督之名，阿們。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耶穌也給了宗徒們最大的祝福「我同你們天天在一起直到今世的終結」，耶穌知道自己升天後，宗徒們就再也看不到祂，祂也不會再像之前一樣顯現在他們中間。</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不過耶穌要讓他們知道，即使自己是回到天父那裡，但還是天天與他們在一起。</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耶穌正說完話，奇妙的事就發生了，在宗徒們目睹之下，耶穌緩緩上升，隨即飄來一塊雲彩接走了耶穌，直到他們看不到為止。</a:t>
            </a:r>
          </a:p>
        </p:txBody>
      </p:sp>
    </p:spTree>
    <p:extLst>
      <p:ext uri="{BB962C8B-B14F-4D97-AF65-F5344CB8AC3E}">
        <p14:creationId xmlns:p14="http://schemas.microsoft.com/office/powerpoint/2010/main" val="507007507"/>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同時，出現了兩位天上的使者，向宗徒們說：「加里肋亞人啊，你們為什麼站著望天呢？這位離開你們，被接到天上去的耶穌，你們看見他怎樣升了天，以後也必要再降來。」</a:t>
            </a:r>
          </a:p>
        </p:txBody>
      </p:sp>
    </p:spTree>
    <p:extLst>
      <p:ext uri="{BB962C8B-B14F-4D97-AF65-F5344CB8AC3E}">
        <p14:creationId xmlns:p14="http://schemas.microsoft.com/office/powerpoint/2010/main" val="3116574838"/>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367644" y="3105834"/>
            <a:ext cx="64087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現在我們就一起來念這段聖言。</a:t>
            </a:r>
          </a:p>
        </p:txBody>
      </p:sp>
    </p:spTree>
    <p:extLst>
      <p:ext uri="{BB962C8B-B14F-4D97-AF65-F5344CB8AC3E}">
        <p14:creationId xmlns:p14="http://schemas.microsoft.com/office/powerpoint/2010/main" val="2945651629"/>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耶穌升天後，宗徒們就照著耶穌的指示，繼續的四處宣講耶穌的福音，他們以耶穌的名宣講，有病人到他們面前懇求醫治，宗徒們都奉耶穌的名治癒他們。</a:t>
            </a:r>
          </a:p>
        </p:txBody>
      </p:sp>
    </p:spTree>
    <p:extLst>
      <p:ext uri="{BB962C8B-B14F-4D97-AF65-F5344CB8AC3E}">
        <p14:creationId xmlns:p14="http://schemas.microsoft.com/office/powerpoint/2010/main" val="4207013235"/>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眾人在他們的身上看到了天主的愛與天主的大能，也看到了耶穌確確實實的與他們在一起。</a:t>
            </a:r>
          </a:p>
        </p:txBody>
      </p:sp>
    </p:spTree>
    <p:extLst>
      <p:ext uri="{BB962C8B-B14F-4D97-AF65-F5344CB8AC3E}">
        <p14:creationId xmlns:p14="http://schemas.microsoft.com/office/powerpoint/2010/main" val="585315020"/>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耶穌升天前的祝福，給了他們很大的力量，也堅定了他們對耶穌的信心，他們慢慢明白耶穌當然要回到天父那裡，接下來的使命是要由他們來接手。</a:t>
            </a:r>
            <a:endParaRPr lang="en-US" altLang="zh-TW" sz="3600" b="1">
              <a:latin typeface="新細明體"/>
              <a:ea typeface="新細明體"/>
            </a:endParaRPr>
          </a:p>
        </p:txBody>
      </p:sp>
    </p:spTree>
    <p:extLst>
      <p:ext uri="{BB962C8B-B14F-4D97-AF65-F5344CB8AC3E}">
        <p14:creationId xmlns:p14="http://schemas.microsoft.com/office/powerpoint/2010/main" val="466781494"/>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宗徒們就這樣勇敢的接下耶穌交給他們的使命，一步一腳印的走遍各的，耶穌的祝福從來沒有離開過他們，耶穌的福音也這樣傳遍了世界各角落。</a:t>
            </a:r>
          </a:p>
        </p:txBody>
      </p:sp>
    </p:spTree>
    <p:extLst>
      <p:ext uri="{BB962C8B-B14F-4D97-AF65-F5344CB8AC3E}">
        <p14:creationId xmlns:p14="http://schemas.microsoft.com/office/powerpoint/2010/main" val="1876125821"/>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4076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71765"/>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耶穌受難後復活，為什麼要好幾次顯現在宗徒們中間？</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耶穌復活後</a:t>
            </a:r>
            <a:r>
              <a:rPr lang="en-US" altLang="zh-TW" sz="3600" b="1">
                <a:latin typeface="新細明體"/>
                <a:ea typeface="新細明體"/>
              </a:rPr>
              <a:t>40</a:t>
            </a:r>
            <a:r>
              <a:rPr lang="zh-TW" altLang="en-US" sz="3600" b="1">
                <a:latin typeface="新細明體"/>
                <a:ea typeface="新細明體"/>
              </a:rPr>
              <a:t>天，為什麼和宗徒們來到加里肋亞山上？</a:t>
            </a:r>
          </a:p>
        </p:txBody>
      </p:sp>
    </p:spTree>
    <p:extLst>
      <p:ext uri="{BB962C8B-B14F-4D97-AF65-F5344CB8AC3E}">
        <p14:creationId xmlns:p14="http://schemas.microsoft.com/office/powerpoint/2010/main" val="2058834310"/>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20,9</a:t>
            </a:r>
            <a:r>
              <a:rPr lang="zh-TW" altLang="zh-TW" sz="3600" b="1"/>
              <a:t>～</a:t>
            </a:r>
            <a:r>
              <a:rPr lang="en-US" altLang="zh-TW" sz="3600" b="1"/>
              <a:t>19</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耶穌在加里肋亞山上升天前，給了宗徒們最大的祝福是什麼？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耶穌為什麼要祝福宗徒們「我同你們天天在一起直到今世的終結」？</a:t>
            </a:r>
          </a:p>
        </p:txBody>
      </p:sp>
    </p:spTree>
    <p:extLst>
      <p:ext uri="{BB962C8B-B14F-4D97-AF65-F5344CB8AC3E}">
        <p14:creationId xmlns:p14="http://schemas.microsoft.com/office/powerpoint/2010/main" val="3367094419"/>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耶穌在升天前，給了宗徒們一項偉大的使命是什麼？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為什麼耶穌升天前，要交給宗徒們這項偉大的使命？</a:t>
            </a:r>
          </a:p>
        </p:txBody>
      </p:sp>
    </p:spTree>
    <p:extLst>
      <p:ext uri="{BB962C8B-B14F-4D97-AF65-F5344CB8AC3E}">
        <p14:creationId xmlns:p14="http://schemas.microsoft.com/office/powerpoint/2010/main" val="2265820408"/>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耶穌和宗徒們說完話時，發生了什麼事？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宗徒們看著耶穌被雲彩接升天的心情，是很高興的還是很難過的？</a:t>
            </a:r>
          </a:p>
        </p:txBody>
      </p:sp>
    </p:spTree>
    <p:extLst>
      <p:ext uri="{BB962C8B-B14F-4D97-AF65-F5344CB8AC3E}">
        <p14:creationId xmlns:p14="http://schemas.microsoft.com/office/powerpoint/2010/main" val="4140033755"/>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耶穌升天後宗徒們四處宣講耶穌的福音時，發生了什麼事？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為什麼耶穌升天後沒和宗徒們在一起宣講福音，他們還是充滿了信心和力量？</a:t>
            </a:r>
          </a:p>
        </p:txBody>
      </p:sp>
    </p:spTree>
    <p:extLst>
      <p:ext uri="{BB962C8B-B14F-4D97-AF65-F5344CB8AC3E}">
        <p14:creationId xmlns:p14="http://schemas.microsoft.com/office/powerpoint/2010/main" val="1787880651"/>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為什麼宗徒們終於明白，他們要勇敢的接下宣講耶穌福音的使命？</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宗徒們勇敢的接下宣講耶穌福音的使命，是很光榮的還是很無奈的？</a:t>
            </a:r>
          </a:p>
        </p:txBody>
      </p:sp>
    </p:spTree>
    <p:extLst>
      <p:ext uri="{BB962C8B-B14F-4D97-AF65-F5344CB8AC3E}">
        <p14:creationId xmlns:p14="http://schemas.microsoft.com/office/powerpoint/2010/main" val="1678982790"/>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3</a:t>
            </a:r>
            <a:r>
              <a:rPr lang="zh-TW" altLang="en-US" sz="3600" b="1">
                <a:latin typeface="+mj-ea"/>
                <a:ea typeface="+mj-ea"/>
              </a:rPr>
              <a:t>上</a:t>
            </a:r>
            <a:r>
              <a:rPr lang="en-US" altLang="zh-TW" sz="3600" b="1">
                <a:latin typeface="+mj-ea"/>
                <a:ea typeface="+mj-ea"/>
              </a:rPr>
              <a:t>-20</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「耶穌說：『</a:t>
            </a:r>
            <a:r>
              <a:rPr lang="zh-HK" altLang="zh-TW" sz="3600" b="1"/>
              <a:t>你們往普天下去</a:t>
            </a:r>
            <a:r>
              <a:rPr lang="zh-TW" altLang="zh-TW" sz="3600" b="1"/>
              <a:t>，</a:t>
            </a:r>
            <a:r>
              <a:rPr lang="zh-HK" altLang="zh-TW" sz="3600" b="1"/>
              <a:t>向一切受造物宣傳福音！』</a:t>
            </a:r>
            <a:r>
              <a:rPr lang="zh-TW" altLang="zh-TW" sz="3600" b="1"/>
              <a:t>」（</a:t>
            </a:r>
            <a:r>
              <a:rPr lang="zh-HK" altLang="zh-TW" sz="3600" b="1"/>
              <a:t>谷</a:t>
            </a:r>
            <a:r>
              <a:rPr lang="en-US" altLang="zh-TW" sz="3600" b="1"/>
              <a:t>16,15</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小真的故事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活出信仰</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小朋友，我們真是太幸福了，有這麼多的人那麼愛我們，在世界上有爸媽和家人，在天上還有耶穌和已經去世的親人，他們都像是天使一樣天天和我們在一起。</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在生活中，還有很多人渴望得到祝福，我們可以做些什麼將耶穌的祝福送給更多的人？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，你們看老師手上拿的是什麼？</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3</a:t>
            </a:r>
            <a:r>
              <a:rPr lang="zh-TW" altLang="en-US" sz="3600" b="1">
                <a:latin typeface="+mj-ea"/>
              </a:rPr>
              <a:t>上</a:t>
            </a:r>
            <a:r>
              <a:rPr lang="en-US" altLang="zh-TW" sz="3600" b="1">
                <a:latin typeface="+mj-ea"/>
              </a:rPr>
              <a:t>-20</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0240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主題總結</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28835"/>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en-US" sz="3600" b="1"/>
              <a:t>耶穌今天在升天前，和宗徒們說要「天天和他們在一起」，這份祝福也是要送給每一位相信耶穌的人。</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就像小真的奶奶，她相信了耶穌，雖然已經離開小真，但還是可以像天使一樣，在天上為小真祈禱，天天和她在一起。</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這就是耶穌給我們的最大的祝福，我們也要將這份祝福送給還不認識耶穌的人。</a:t>
            </a:r>
            <a:endParaRPr lang="en-US" altLang="zh-TW" sz="3600" b="1"/>
          </a:p>
        </p:txBody>
      </p:sp>
    </p:spTree>
    <p:extLst>
      <p:ext uri="{BB962C8B-B14F-4D97-AF65-F5344CB8AC3E}">
        <p14:creationId xmlns:p14="http://schemas.microsoft.com/office/powerpoint/2010/main" val="3063822204"/>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課後禱：</a:t>
            </a:r>
            <a:endParaRPr lang="en-US" sz="4800" b="1">
              <a:solidFill>
                <a:srgbClr val="7195C1"/>
              </a:solidFill>
            </a:endParaRPr>
          </a:p>
        </p:txBody>
      </p:sp>
      <p:sp>
        <p:nvSpPr>
          <p:cNvPr id="3" name="文字方塊 2"/>
          <p:cNvSpPr txBox="1"/>
          <p:nvPr/>
        </p:nvSpPr>
        <p:spPr>
          <a:xfrm>
            <a:off x="953598" y="2459797"/>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親愛的主耶穌，謝謝祢給了我們最大的祝福「天天和我們在一起」，求祢幫助我們常常記得，將這份祝福送給還不認識祢的人。以上的祈禱是因祢的名，阿們。</a:t>
            </a:r>
            <a:endParaRPr lang="en-US" altLang="zh-TW" sz="3600" b="1"/>
          </a:p>
        </p:txBody>
      </p:sp>
    </p:spTree>
    <p:extLst>
      <p:ext uri="{BB962C8B-B14F-4D97-AF65-F5344CB8AC3E}">
        <p14:creationId xmlns:p14="http://schemas.microsoft.com/office/powerpoint/2010/main" val="2344320612"/>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295636" y="2828835"/>
            <a:ext cx="655272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a:t>
            </a:r>
            <a:r>
              <a:rPr lang="zh-TW" altLang="en-US" sz="3600" b="1"/>
              <a:t>一定也有遇過同樣的</a:t>
            </a:r>
            <a:r>
              <a:rPr lang="zh-TW" altLang="en-US" sz="3600" b="1" smtClean="0"/>
              <a:t>事嗎？</a:t>
            </a:r>
            <a:endParaRPr lang="en-US" altLang="zh-TW" sz="3600" b="1" smtClean="0"/>
          </a:p>
          <a:p>
            <a:r>
              <a:rPr lang="zh-TW" altLang="en-US" sz="3600" b="1"/>
              <a:t>心裡會不會很難過呢？</a:t>
            </a:r>
            <a:endParaRPr lang="en-US" sz="3600" b="1"/>
          </a:p>
        </p:txBody>
      </p:sp>
    </p:spTree>
    <p:extLst>
      <p:ext uri="{BB962C8B-B14F-4D97-AF65-F5344CB8AC3E}">
        <p14:creationId xmlns:p14="http://schemas.microsoft.com/office/powerpoint/2010/main" val="1892920933"/>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那和家人吵架、鬧脾氣了，是不是也會很難過呢？</a:t>
            </a:r>
            <a:endParaRPr lang="en-US" sz="3600" b="1"/>
          </a:p>
        </p:txBody>
      </p:sp>
    </p:spTree>
    <p:extLst>
      <p:ext uri="{BB962C8B-B14F-4D97-AF65-F5344CB8AC3E}">
        <p14:creationId xmlns:p14="http://schemas.microsoft.com/office/powerpoint/2010/main" val="1059715345"/>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如果</a:t>
            </a:r>
            <a:r>
              <a:rPr lang="zh-TW" altLang="en-US" sz="3600" b="1"/>
              <a:t>他們請我們不要再做這些事時，你會願意聽話嗎？</a:t>
            </a:r>
            <a:endParaRPr lang="en-US" sz="3600" b="1"/>
          </a:p>
        </p:txBody>
      </p:sp>
    </p:spTree>
    <p:extLst>
      <p:ext uri="{BB962C8B-B14F-4D97-AF65-F5344CB8AC3E}">
        <p14:creationId xmlns:p14="http://schemas.microsoft.com/office/powerpoint/2010/main" val="238734290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你們知道耶穌也會害怕嗎？耶穌害怕時祂就依靠天父爸爸，是什麼事會讓耶穌害怕呢</a:t>
            </a:r>
            <a:r>
              <a:rPr lang="zh-TW" altLang="en-US" sz="3600" b="1" smtClean="0"/>
              <a:t>？</a:t>
            </a:r>
            <a:endParaRPr lang="en-US" altLang="zh-TW" sz="3600" b="1" smtClean="0"/>
          </a:p>
          <a:p>
            <a:endParaRPr lang="en-US" altLang="zh-TW" sz="3600" b="1"/>
          </a:p>
          <a:p>
            <a:r>
              <a:rPr lang="zh-TW" altLang="en-US" sz="3600" b="1" smtClean="0"/>
              <a:t>這</a:t>
            </a:r>
            <a:r>
              <a:rPr lang="zh-TW" altLang="en-US" sz="3600" b="1"/>
              <a:t>就是我們今天要說的故事──耶穌知道有人要害祂，還勇敢的來到耶路撒冷。</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6981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00808"/>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小朋友，你們真是好</a:t>
            </a:r>
            <a:r>
              <a:rPr lang="zh-TW" altLang="en-US" sz="3600" b="1" smtClean="0"/>
              <a:t>孩子，</a:t>
            </a:r>
            <a:r>
              <a:rPr lang="zh-TW" altLang="en-US" sz="3600" b="1"/>
              <a:t>都會願意聽家人的</a:t>
            </a:r>
            <a:r>
              <a:rPr lang="zh-TW" altLang="en-US" sz="3600" b="1" smtClean="0"/>
              <a:t>勸告。</a:t>
            </a:r>
            <a:endParaRPr lang="en-US" altLang="zh-TW" sz="3600" b="1" smtClean="0"/>
          </a:p>
          <a:p>
            <a:endParaRPr lang="en-US" altLang="zh-TW" sz="3600" b="1"/>
          </a:p>
          <a:p>
            <a:r>
              <a:rPr lang="zh-TW" altLang="en-US" sz="3600" b="1" smtClean="0"/>
              <a:t>可是</a:t>
            </a:r>
            <a:r>
              <a:rPr lang="zh-TW" altLang="en-US" sz="3600" b="1"/>
              <a:t>耶穌那時候，有一些人做了讓耶穌不開心的事，耶穌跟他們說他們都不願意聽耶穌的話，你說耶穌會不會很難過呢？</a:t>
            </a:r>
          </a:p>
        </p:txBody>
      </p:sp>
    </p:spTree>
    <p:extLst>
      <p:ext uri="{BB962C8B-B14F-4D97-AF65-F5344CB8AC3E}">
        <p14:creationId xmlns:p14="http://schemas.microsoft.com/office/powerpoint/2010/main" val="3425409078"/>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412776"/>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243773"/>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小朋友，耶穌在宣講天國福音時，有些人自認為很聰明，雖然聽到耶穌宣講的福音，卻不願意聽耶穌的話，還欺負那些貧窮的、困苦的和生病的人，只討好有權有勢的人。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耶穌看到他們做的事很難過，勸他們也不聽，他們還一直想著要害死耶穌，耶穌就苦口婆心的講了個故事勸他們。</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耶穌說了一個葡萄園的故事，有一個葡萄園的主人，將葡萄園交給一些園戶來管理，收成時這些園戶只要交一些葡萄給主人，其他的統統是自己的收入。</a:t>
            </a:r>
          </a:p>
        </p:txBody>
      </p:sp>
    </p:spTree>
    <p:extLst>
      <p:ext uri="{BB962C8B-B14F-4D97-AF65-F5344CB8AC3E}">
        <p14:creationId xmlns:p14="http://schemas.microsoft.com/office/powerpoint/2010/main" val="2816202619"/>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葡萄收成</a:t>
            </a:r>
            <a:r>
              <a:rPr lang="zh-TW" altLang="en-US" sz="3600" b="1"/>
              <a:t>時，主人派僕人去收葡萄，想不到這些管理葡萄園的園</a:t>
            </a:r>
            <a:r>
              <a:rPr lang="zh-TW" altLang="en-US" sz="3600" b="1" smtClean="0"/>
              <a:t>戶，</a:t>
            </a:r>
            <a:r>
              <a:rPr lang="zh-TW" altLang="en-US" sz="3600" b="1"/>
              <a:t>竟然異想天開覺得這一切都是自己的努力，為什麼要交葡萄給主人呢，就狠狠的打了那僕人，叫他滾回去。</a:t>
            </a:r>
          </a:p>
        </p:txBody>
      </p:sp>
    </p:spTree>
    <p:extLst>
      <p:ext uri="{BB962C8B-B14F-4D97-AF65-F5344CB8AC3E}">
        <p14:creationId xmlns:p14="http://schemas.microsoft.com/office/powerpoint/2010/main" val="596889006"/>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僕人回來跟主人報告發生的事，主人沒有生氣，也不打算懲罰這些園戶，又再派了一個僕人去跟這些園戶溝通。</a:t>
            </a:r>
          </a:p>
        </p:txBody>
      </p:sp>
    </p:spTree>
    <p:extLst>
      <p:ext uri="{BB962C8B-B14F-4D97-AF65-F5344CB8AC3E}">
        <p14:creationId xmlns:p14="http://schemas.microsoft.com/office/powerpoint/2010/main" val="3944364328"/>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可惜園戶一點也不領情，還變本加厲的狠狠打傷了那僕人，叫他滾回去。</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第二個僕人回來跟主人報告後，主人還是仁慈的想再給這些園戶一次機會，希望他們能夠悔悟，就再派了第三個僕人，但得到的結果還是一樣。</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這時，主人仔細想了想，也許是園戶們覺得派僕人去收葡萄不夠有誠意</a:t>
            </a:r>
            <a:r>
              <a:rPr lang="zh-TW" altLang="en-US" sz="3600" b="1" smtClean="0">
                <a:latin typeface="新細明體"/>
                <a:ea typeface="新細明體"/>
              </a:rPr>
              <a:t>，這</a:t>
            </a:r>
            <a:r>
              <a:rPr lang="zh-TW" altLang="en-US" sz="3600" b="1">
                <a:latin typeface="新細明體"/>
                <a:ea typeface="新細明體"/>
              </a:rPr>
              <a:t>一次就由自己的兒子親自出面去和他們溝通，相信他們一定會善待我的兒子。</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55679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當</a:t>
            </a:r>
            <a:r>
              <a:rPr lang="zh-TW" altLang="en-US" sz="3600" b="1">
                <a:latin typeface="新細明體"/>
                <a:ea typeface="新細明體"/>
              </a:rPr>
              <a:t>園</a:t>
            </a:r>
            <a:r>
              <a:rPr lang="zh-TW" altLang="en-US" sz="3600" b="1" smtClean="0">
                <a:latin typeface="新細明體"/>
                <a:ea typeface="新細明體"/>
              </a:rPr>
              <a:t>戶</a:t>
            </a:r>
            <a:r>
              <a:rPr lang="zh-TW" altLang="en-US" sz="3600" b="1">
                <a:latin typeface="新細明體"/>
                <a:ea typeface="新細明體"/>
              </a:rPr>
              <a:t>見到</a:t>
            </a:r>
            <a:r>
              <a:rPr lang="zh-TW" altLang="en-US" sz="3600" b="1" smtClean="0">
                <a:latin typeface="新細明體"/>
                <a:ea typeface="新細明體"/>
              </a:rPr>
              <a:t>主人</a:t>
            </a:r>
            <a:r>
              <a:rPr lang="zh-TW" altLang="en-US" sz="3600" b="1">
                <a:latin typeface="新細明體"/>
                <a:ea typeface="新細明體"/>
              </a:rPr>
              <a:t>的</a:t>
            </a:r>
            <a:r>
              <a:rPr lang="zh-TW" altLang="en-US" sz="3600" b="1" smtClean="0">
                <a:latin typeface="新細明體"/>
                <a:ea typeface="新細明體"/>
              </a:rPr>
              <a:t>兒子時，</a:t>
            </a:r>
            <a:r>
              <a:rPr lang="zh-TW" altLang="en-US" sz="3600" b="1">
                <a:latin typeface="新細明體"/>
                <a:ea typeface="新細明體"/>
              </a:rPr>
              <a:t>園</a:t>
            </a:r>
            <a:r>
              <a:rPr lang="zh-TW" altLang="en-US" sz="3600" b="1" smtClean="0">
                <a:latin typeface="新細明體"/>
                <a:ea typeface="新細明體"/>
              </a:rPr>
              <a:t>戶心懷</a:t>
            </a:r>
            <a:r>
              <a:rPr lang="zh-TW" altLang="en-US" sz="3600" b="1">
                <a:latin typeface="新細明體"/>
                <a:ea typeface="新細明體"/>
              </a:rPr>
              <a:t>鬼計的想說：</a:t>
            </a:r>
            <a:r>
              <a:rPr lang="zh-TW" altLang="en-US" sz="3600" b="1" smtClean="0">
                <a:latin typeface="新細明體"/>
                <a:ea typeface="新細明體"/>
              </a:rPr>
              <a:t>「只要將</a:t>
            </a:r>
            <a:r>
              <a:rPr lang="zh-TW" altLang="en-US" sz="3600" b="1">
                <a:latin typeface="新細明體"/>
                <a:ea typeface="新細明體"/>
              </a:rPr>
              <a:t>他殺了</a:t>
            </a:r>
            <a:r>
              <a:rPr lang="zh-TW" altLang="en-US" sz="3600" b="1" smtClean="0">
                <a:latin typeface="新細明體"/>
                <a:ea typeface="新細明體"/>
              </a:rPr>
              <a:t>！葡萄園</a:t>
            </a:r>
            <a:r>
              <a:rPr lang="zh-TW" altLang="en-US" sz="3600" b="1">
                <a:latin typeface="新細明體"/>
                <a:ea typeface="新細明體"/>
              </a:rPr>
              <a:t>就是我們的了！</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這些</a:t>
            </a:r>
            <a:r>
              <a:rPr lang="zh-TW" altLang="en-US" sz="3600" b="1">
                <a:latin typeface="新細明體"/>
                <a:ea typeface="新細明體"/>
              </a:rPr>
              <a:t>園戶就這樣為占有那不屬於他們的葡萄園，將主人心愛的兒子殺了。</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1365</Paragraphs>
  <Slides>864</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864</vt:i4>
      </vt:variant>
    </vt:vector>
  </HeadingPairs>
  <TitlesOfParts>
    <vt:vector baseType="lpstr" size="869">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2021-05-14T13:27:13.813</cp:lastPrinted>
  <dcterms:created xsi:type="dcterms:W3CDTF">2021-05-14T13:27:13Z</dcterms:created>
  <dcterms:modified xsi:type="dcterms:W3CDTF">2021-05-14T13:27:20Z</dcterms:modified>
</cp:coreProperties>
</file>